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g"/><Relationship Id="rId12" Type="http://schemas.openxmlformats.org/officeDocument/2006/relationships/image" Target="../media/image11.png"/><Relationship Id="rId13" Type="http://schemas.openxmlformats.org/officeDocument/2006/relationships/image" Target="../media/image12.jp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6122" y="220471"/>
            <a:ext cx="465175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BA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737347" y="1042429"/>
            <a:ext cx="1406652" cy="3067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69735" y="272973"/>
            <a:ext cx="438784" cy="467995"/>
          </a:xfrm>
          <a:custGeom>
            <a:avLst/>
            <a:gdLst/>
            <a:ahLst/>
            <a:cxnLst/>
            <a:rect l="l" t="t" r="r" b="b"/>
            <a:pathLst>
              <a:path w="438784" h="467995">
                <a:moveTo>
                  <a:pt x="349034" y="4051"/>
                </a:moveTo>
                <a:lnTo>
                  <a:pt x="347687" y="0"/>
                </a:lnTo>
                <a:lnTo>
                  <a:pt x="68910" y="0"/>
                </a:lnTo>
                <a:lnTo>
                  <a:pt x="41998" y="5702"/>
                </a:lnTo>
                <a:lnTo>
                  <a:pt x="20104" y="21272"/>
                </a:lnTo>
                <a:lnTo>
                  <a:pt x="5384" y="44437"/>
                </a:lnTo>
                <a:lnTo>
                  <a:pt x="0" y="72923"/>
                </a:lnTo>
                <a:lnTo>
                  <a:pt x="0" y="393458"/>
                </a:lnTo>
                <a:lnTo>
                  <a:pt x="5384" y="422021"/>
                </a:lnTo>
                <a:lnTo>
                  <a:pt x="20104" y="445338"/>
                </a:lnTo>
                <a:lnTo>
                  <a:pt x="41998" y="461073"/>
                </a:lnTo>
                <a:lnTo>
                  <a:pt x="68910" y="466839"/>
                </a:lnTo>
                <a:lnTo>
                  <a:pt x="312102" y="466839"/>
                </a:lnTo>
                <a:lnTo>
                  <a:pt x="313461" y="461886"/>
                </a:lnTo>
                <a:lnTo>
                  <a:pt x="308051" y="458279"/>
                </a:lnTo>
                <a:lnTo>
                  <a:pt x="305358" y="456031"/>
                </a:lnTo>
                <a:lnTo>
                  <a:pt x="270243" y="429450"/>
                </a:lnTo>
                <a:lnTo>
                  <a:pt x="238975" y="402183"/>
                </a:lnTo>
                <a:lnTo>
                  <a:pt x="210502" y="372122"/>
                </a:lnTo>
                <a:lnTo>
                  <a:pt x="186461" y="338988"/>
                </a:lnTo>
                <a:lnTo>
                  <a:pt x="169354" y="299897"/>
                </a:lnTo>
                <a:lnTo>
                  <a:pt x="164109" y="259245"/>
                </a:lnTo>
                <a:lnTo>
                  <a:pt x="169926" y="218516"/>
                </a:lnTo>
                <a:lnTo>
                  <a:pt x="186004" y="179171"/>
                </a:lnTo>
                <a:lnTo>
                  <a:pt x="215798" y="134416"/>
                </a:lnTo>
                <a:lnTo>
                  <a:pt x="252044" y="93586"/>
                </a:lnTo>
                <a:lnTo>
                  <a:pt x="291071" y="56045"/>
                </a:lnTo>
                <a:lnTo>
                  <a:pt x="335076" y="15760"/>
                </a:lnTo>
                <a:lnTo>
                  <a:pt x="349034" y="4051"/>
                </a:lnTo>
                <a:close/>
              </a:path>
              <a:path w="438784" h="467995">
                <a:moveTo>
                  <a:pt x="438658" y="117500"/>
                </a:moveTo>
                <a:lnTo>
                  <a:pt x="434162" y="114795"/>
                </a:lnTo>
                <a:lnTo>
                  <a:pt x="416344" y="127152"/>
                </a:lnTo>
                <a:lnTo>
                  <a:pt x="386867" y="146354"/>
                </a:lnTo>
                <a:lnTo>
                  <a:pt x="353479" y="171208"/>
                </a:lnTo>
                <a:lnTo>
                  <a:pt x="325970" y="209143"/>
                </a:lnTo>
                <a:lnTo>
                  <a:pt x="320662" y="232740"/>
                </a:lnTo>
                <a:lnTo>
                  <a:pt x="327672" y="282702"/>
                </a:lnTo>
                <a:lnTo>
                  <a:pt x="351739" y="324523"/>
                </a:lnTo>
                <a:lnTo>
                  <a:pt x="387299" y="359168"/>
                </a:lnTo>
                <a:lnTo>
                  <a:pt x="428752" y="387604"/>
                </a:lnTo>
                <a:lnTo>
                  <a:pt x="433260" y="390309"/>
                </a:lnTo>
                <a:lnTo>
                  <a:pt x="438658" y="386715"/>
                </a:lnTo>
                <a:lnTo>
                  <a:pt x="438658" y="349338"/>
                </a:lnTo>
                <a:lnTo>
                  <a:pt x="435965" y="345732"/>
                </a:lnTo>
                <a:lnTo>
                  <a:pt x="432803" y="344385"/>
                </a:lnTo>
                <a:lnTo>
                  <a:pt x="406336" y="328218"/>
                </a:lnTo>
                <a:lnTo>
                  <a:pt x="385572" y="304888"/>
                </a:lnTo>
                <a:lnTo>
                  <a:pt x="372325" y="276656"/>
                </a:lnTo>
                <a:lnTo>
                  <a:pt x="368401" y="245795"/>
                </a:lnTo>
                <a:lnTo>
                  <a:pt x="374357" y="217030"/>
                </a:lnTo>
                <a:lnTo>
                  <a:pt x="387997" y="190881"/>
                </a:lnTo>
                <a:lnTo>
                  <a:pt x="408051" y="169456"/>
                </a:lnTo>
                <a:lnTo>
                  <a:pt x="433260" y="154863"/>
                </a:lnTo>
                <a:lnTo>
                  <a:pt x="436410" y="153517"/>
                </a:lnTo>
                <a:lnTo>
                  <a:pt x="438658" y="150355"/>
                </a:lnTo>
                <a:lnTo>
                  <a:pt x="438658" y="117500"/>
                </a:lnTo>
                <a:close/>
              </a:path>
              <a:path w="438784" h="467995">
                <a:moveTo>
                  <a:pt x="438658" y="2705"/>
                </a:moveTo>
                <a:lnTo>
                  <a:pt x="435508" y="0"/>
                </a:lnTo>
                <a:lnTo>
                  <a:pt x="429653" y="0"/>
                </a:lnTo>
                <a:lnTo>
                  <a:pt x="376732" y="44564"/>
                </a:lnTo>
                <a:lnTo>
                  <a:pt x="302564" y="114350"/>
                </a:lnTo>
                <a:lnTo>
                  <a:pt x="274675" y="141973"/>
                </a:lnTo>
                <a:lnTo>
                  <a:pt x="249059" y="171538"/>
                </a:lnTo>
                <a:lnTo>
                  <a:pt x="227888" y="203936"/>
                </a:lnTo>
                <a:lnTo>
                  <a:pt x="212051" y="253314"/>
                </a:lnTo>
                <a:lnTo>
                  <a:pt x="212128" y="270560"/>
                </a:lnTo>
                <a:lnTo>
                  <a:pt x="229920" y="316966"/>
                </a:lnTo>
                <a:lnTo>
                  <a:pt x="263385" y="357441"/>
                </a:lnTo>
                <a:lnTo>
                  <a:pt x="317881" y="405384"/>
                </a:lnTo>
                <a:lnTo>
                  <a:pt x="364299" y="437210"/>
                </a:lnTo>
                <a:lnTo>
                  <a:pt x="399618" y="457466"/>
                </a:lnTo>
                <a:lnTo>
                  <a:pt x="419303" y="467283"/>
                </a:lnTo>
                <a:lnTo>
                  <a:pt x="421093" y="467283"/>
                </a:lnTo>
                <a:lnTo>
                  <a:pt x="421995" y="467741"/>
                </a:lnTo>
                <a:lnTo>
                  <a:pt x="422897" y="467283"/>
                </a:lnTo>
                <a:lnTo>
                  <a:pt x="428307" y="466839"/>
                </a:lnTo>
                <a:lnTo>
                  <a:pt x="434162" y="466839"/>
                </a:lnTo>
                <a:lnTo>
                  <a:pt x="438658" y="462330"/>
                </a:lnTo>
                <a:lnTo>
                  <a:pt x="438658" y="451980"/>
                </a:lnTo>
                <a:lnTo>
                  <a:pt x="435965" y="447484"/>
                </a:lnTo>
                <a:lnTo>
                  <a:pt x="432358" y="445681"/>
                </a:lnTo>
                <a:lnTo>
                  <a:pt x="431914" y="445681"/>
                </a:lnTo>
                <a:lnTo>
                  <a:pt x="405066" y="430390"/>
                </a:lnTo>
                <a:lnTo>
                  <a:pt x="354076" y="395605"/>
                </a:lnTo>
                <a:lnTo>
                  <a:pt x="303999" y="341350"/>
                </a:lnTo>
                <a:lnTo>
                  <a:pt x="284200" y="302780"/>
                </a:lnTo>
                <a:lnTo>
                  <a:pt x="273532" y="261264"/>
                </a:lnTo>
                <a:lnTo>
                  <a:pt x="273939" y="218795"/>
                </a:lnTo>
                <a:lnTo>
                  <a:pt x="287337" y="177380"/>
                </a:lnTo>
                <a:lnTo>
                  <a:pt x="315544" y="140233"/>
                </a:lnTo>
                <a:lnTo>
                  <a:pt x="351904" y="111874"/>
                </a:lnTo>
                <a:lnTo>
                  <a:pt x="390880" y="86207"/>
                </a:lnTo>
                <a:lnTo>
                  <a:pt x="426948" y="57175"/>
                </a:lnTo>
                <a:lnTo>
                  <a:pt x="438658" y="32410"/>
                </a:lnTo>
                <a:lnTo>
                  <a:pt x="438658" y="2705"/>
                </a:lnTo>
                <a:close/>
              </a:path>
            </a:pathLst>
          </a:custGeom>
          <a:solidFill>
            <a:srgbClr val="F9C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79199" y="483356"/>
            <a:ext cx="66514" cy="70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64236" y="918972"/>
            <a:ext cx="757427" cy="10302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35661" y="890397"/>
            <a:ext cx="814705" cy="1087755"/>
          </a:xfrm>
          <a:custGeom>
            <a:avLst/>
            <a:gdLst/>
            <a:ahLst/>
            <a:cxnLst/>
            <a:rect l="l" t="t" r="r" b="b"/>
            <a:pathLst>
              <a:path w="814705" h="1087755">
                <a:moveTo>
                  <a:pt x="0" y="1087373"/>
                </a:moveTo>
                <a:lnTo>
                  <a:pt x="814577" y="1087373"/>
                </a:lnTo>
                <a:lnTo>
                  <a:pt x="814577" y="0"/>
                </a:lnTo>
                <a:lnTo>
                  <a:pt x="0" y="0"/>
                </a:lnTo>
                <a:lnTo>
                  <a:pt x="0" y="1087373"/>
                </a:lnTo>
                <a:close/>
              </a:path>
            </a:pathLst>
          </a:custGeom>
          <a:ln w="57149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30124" y="3017494"/>
            <a:ext cx="1327531" cy="1327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425196" y="3212592"/>
            <a:ext cx="757428" cy="757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754880" y="774191"/>
            <a:ext cx="1374648" cy="1374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4949952" y="969263"/>
            <a:ext cx="804672" cy="804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799332" y="3011462"/>
            <a:ext cx="1432687" cy="14246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994404" y="3206496"/>
            <a:ext cx="862584" cy="854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BA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917694" y="936116"/>
            <a:ext cx="4017645" cy="3322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3BA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737347" y="1042429"/>
            <a:ext cx="1406652" cy="30677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824" y="45072"/>
            <a:ext cx="6664959" cy="98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BA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1039" y="1792605"/>
            <a:ext cx="520192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jpg"/><Relationship Id="rId13" Type="http://schemas.openxmlformats.org/officeDocument/2006/relationships/image" Target="../media/image71.png"/><Relationship Id="rId14" Type="http://schemas.openxmlformats.org/officeDocument/2006/relationships/image" Target="../media/image72.jpg"/><Relationship Id="rId15" Type="http://schemas.openxmlformats.org/officeDocument/2006/relationships/image" Target="../media/image73.png"/><Relationship Id="rId16" Type="http://schemas.openxmlformats.org/officeDocument/2006/relationships/image" Target="../media/image74.jpg"/><Relationship Id="rId17" Type="http://schemas.openxmlformats.org/officeDocument/2006/relationships/image" Target="../media/image75.png"/><Relationship Id="rId18" Type="http://schemas.openxmlformats.org/officeDocument/2006/relationships/image" Target="../media/image76.jpg"/><Relationship Id="rId19" Type="http://schemas.openxmlformats.org/officeDocument/2006/relationships/image" Target="../media/image77.png"/><Relationship Id="rId20" Type="http://schemas.openxmlformats.org/officeDocument/2006/relationships/image" Target="../media/image78.jpg"/><Relationship Id="rId21" Type="http://schemas.openxmlformats.org/officeDocument/2006/relationships/image" Target="../media/image79.png"/><Relationship Id="rId22" Type="http://schemas.openxmlformats.org/officeDocument/2006/relationships/image" Target="../media/image8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65.png"/><Relationship Id="rId8" Type="http://schemas.openxmlformats.org/officeDocument/2006/relationships/image" Target="../media/image81.png"/><Relationship Id="rId9" Type="http://schemas.openxmlformats.org/officeDocument/2006/relationships/image" Target="../media/image82.jpg"/><Relationship Id="rId10" Type="http://schemas.openxmlformats.org/officeDocument/2006/relationships/image" Target="../media/image83.png"/><Relationship Id="rId11" Type="http://schemas.openxmlformats.org/officeDocument/2006/relationships/image" Target="../media/image84.jpg"/><Relationship Id="rId12" Type="http://schemas.openxmlformats.org/officeDocument/2006/relationships/image" Target="../media/image85.png"/><Relationship Id="rId13" Type="http://schemas.openxmlformats.org/officeDocument/2006/relationships/image" Target="../media/image86.jpg"/><Relationship Id="rId14" Type="http://schemas.openxmlformats.org/officeDocument/2006/relationships/image" Target="../media/image87.png"/><Relationship Id="rId15" Type="http://schemas.openxmlformats.org/officeDocument/2006/relationships/image" Target="../media/image8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9.png"/><Relationship Id="rId8" Type="http://schemas.openxmlformats.org/officeDocument/2006/relationships/image" Target="../media/image9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2.png"/><Relationship Id="rId8" Type="http://schemas.openxmlformats.org/officeDocument/2006/relationships/image" Target="../media/image93.jpg"/><Relationship Id="rId9" Type="http://schemas.openxmlformats.org/officeDocument/2006/relationships/image" Target="../media/image94.jp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92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3.jp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7.jpg"/><Relationship Id="rId8" Type="http://schemas.openxmlformats.org/officeDocument/2006/relationships/image" Target="../media/image18.png"/><Relationship Id="rId9" Type="http://schemas.openxmlformats.org/officeDocument/2006/relationships/image" Target="../media/image19.jp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jpg"/><Relationship Id="rId14" Type="http://schemas.openxmlformats.org/officeDocument/2006/relationships/image" Target="../media/image24.png"/><Relationship Id="rId15" Type="http://schemas.openxmlformats.org/officeDocument/2006/relationships/image" Target="../media/image25.jpg"/><Relationship Id="rId16" Type="http://schemas.openxmlformats.org/officeDocument/2006/relationships/image" Target="../media/image2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27.png"/><Relationship Id="rId8" Type="http://schemas.openxmlformats.org/officeDocument/2006/relationships/image" Target="../media/image28.jpg"/><Relationship Id="rId9" Type="http://schemas.openxmlformats.org/officeDocument/2006/relationships/image" Target="../media/image29.png"/><Relationship Id="rId10" Type="http://schemas.openxmlformats.org/officeDocument/2006/relationships/image" Target="../media/image30.jpg"/><Relationship Id="rId11" Type="http://schemas.openxmlformats.org/officeDocument/2006/relationships/image" Target="../media/image31.png"/><Relationship Id="rId12" Type="http://schemas.openxmlformats.org/officeDocument/2006/relationships/image" Target="../media/image32.jpg"/><Relationship Id="rId13" Type="http://schemas.openxmlformats.org/officeDocument/2006/relationships/image" Target="../media/image33.png"/><Relationship Id="rId14" Type="http://schemas.openxmlformats.org/officeDocument/2006/relationships/image" Target="../media/image34.jpg"/><Relationship Id="rId15" Type="http://schemas.openxmlformats.org/officeDocument/2006/relationships/image" Target="../media/image35.png"/><Relationship Id="rId16" Type="http://schemas.openxmlformats.org/officeDocument/2006/relationships/image" Target="../media/image36.jpg"/><Relationship Id="rId17" Type="http://schemas.openxmlformats.org/officeDocument/2006/relationships/image" Target="../media/image3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jpg"/><Relationship Id="rId10" Type="http://schemas.openxmlformats.org/officeDocument/2006/relationships/image" Target="../media/image43.png"/><Relationship Id="rId11" Type="http://schemas.openxmlformats.org/officeDocument/2006/relationships/image" Target="../media/image44.jpg"/><Relationship Id="rId12" Type="http://schemas.openxmlformats.org/officeDocument/2006/relationships/image" Target="../media/image45.png"/><Relationship Id="rId13" Type="http://schemas.openxmlformats.org/officeDocument/2006/relationships/image" Target="../media/image46.jp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6.png"/><Relationship Id="rId8" Type="http://schemas.openxmlformats.org/officeDocument/2006/relationships/image" Target="../media/image57.jpg"/><Relationship Id="rId9" Type="http://schemas.openxmlformats.org/officeDocument/2006/relationships/image" Target="../media/image58.png"/><Relationship Id="rId10" Type="http://schemas.openxmlformats.org/officeDocument/2006/relationships/image" Target="../media/image59.jpg"/><Relationship Id="rId11" Type="http://schemas.openxmlformats.org/officeDocument/2006/relationships/image" Target="../media/image5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60.png"/><Relationship Id="rId4" Type="http://schemas.openxmlformats.org/officeDocument/2006/relationships/image" Target="../media/image61.jpg"/><Relationship Id="rId5" Type="http://schemas.openxmlformats.org/officeDocument/2006/relationships/image" Target="../media/image6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15948" y="945641"/>
            <a:ext cx="345503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Momento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4. </a:t>
            </a:r>
            <a:r>
              <a:rPr dirty="0" sz="1400" spc="-5" b="1">
                <a:solidFill>
                  <a:srgbClr val="003BA1"/>
                </a:solidFill>
                <a:latin typeface="Arial"/>
                <a:cs typeface="Arial"/>
              </a:rPr>
              <a:t>DISEÑO </a:t>
            </a:r>
            <a:r>
              <a:rPr dirty="0" sz="1400" b="1">
                <a:solidFill>
                  <a:srgbClr val="003BA1"/>
                </a:solidFill>
                <a:latin typeface="Arial"/>
                <a:cs typeface="Arial"/>
              </a:rPr>
              <a:t>Y </a:t>
            </a:r>
            <a:r>
              <a:rPr dirty="0" sz="1400" spc="-5" b="1">
                <a:solidFill>
                  <a:srgbClr val="003BA1"/>
                </a:solidFill>
                <a:latin typeface="Arial"/>
                <a:cs typeface="Arial"/>
              </a:rPr>
              <a:t>CONSTRUCCIÓN  DE UN PROTOTIPO DE UNA MÁQUINA  </a:t>
            </a:r>
            <a:r>
              <a:rPr dirty="0" sz="1400" spc="-10" b="1">
                <a:solidFill>
                  <a:srgbClr val="003BA1"/>
                </a:solidFill>
                <a:latin typeface="Arial"/>
                <a:cs typeface="Arial"/>
              </a:rPr>
              <a:t>PARA AUTOMATIZAR </a:t>
            </a:r>
            <a:r>
              <a:rPr dirty="0" sz="1400" b="1">
                <a:solidFill>
                  <a:srgbClr val="003BA1"/>
                </a:solidFill>
                <a:latin typeface="Arial"/>
                <a:cs typeface="Arial"/>
              </a:rPr>
              <a:t>EL</a:t>
            </a:r>
            <a:r>
              <a:rPr dirty="0" sz="1400" spc="70" b="1">
                <a:solidFill>
                  <a:srgbClr val="003BA1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3BA1"/>
                </a:solidFill>
                <a:latin typeface="Arial"/>
                <a:cs typeface="Arial"/>
              </a:rPr>
              <a:t>PROCESO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b="1">
                <a:solidFill>
                  <a:srgbClr val="003BA1"/>
                </a:solidFill>
                <a:latin typeface="Arial"/>
                <a:cs typeface="Arial"/>
              </a:rPr>
              <a:t>DE </a:t>
            </a:r>
            <a:r>
              <a:rPr dirty="0" sz="1400" b="1">
                <a:solidFill>
                  <a:srgbClr val="003BA1"/>
                </a:solidFill>
                <a:latin typeface="Arial"/>
                <a:cs typeface="Arial"/>
              </a:rPr>
              <a:t>LA</a:t>
            </a:r>
            <a:r>
              <a:rPr dirty="0" sz="1400" spc="-10" b="1">
                <a:solidFill>
                  <a:srgbClr val="003BA1"/>
                </a:solidFill>
                <a:latin typeface="Arial"/>
                <a:cs typeface="Arial"/>
              </a:rPr>
              <a:t> ALFARERÍA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2597" y="918210"/>
            <a:ext cx="870585" cy="1144905"/>
            <a:chOff x="212597" y="918210"/>
            <a:chExt cx="870585" cy="1144905"/>
          </a:xfrm>
        </p:grpSpPr>
        <p:sp>
          <p:nvSpPr>
            <p:cNvPr id="11" name="object 11"/>
            <p:cNvSpPr/>
            <p:nvPr/>
          </p:nvSpPr>
          <p:spPr>
            <a:xfrm>
              <a:off x="269747" y="975360"/>
              <a:ext cx="755904" cy="10302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1172" y="946785"/>
              <a:ext cx="813435" cy="1087755"/>
            </a:xfrm>
            <a:custGeom>
              <a:avLst/>
              <a:gdLst/>
              <a:ahLst/>
              <a:cxnLst/>
              <a:rect l="l" t="t" r="r" b="b"/>
              <a:pathLst>
                <a:path w="813435" h="1087755">
                  <a:moveTo>
                    <a:pt x="0" y="1087374"/>
                  </a:moveTo>
                  <a:lnTo>
                    <a:pt x="813054" y="1087374"/>
                  </a:lnTo>
                  <a:lnTo>
                    <a:pt x="813054" y="0"/>
                  </a:lnTo>
                  <a:lnTo>
                    <a:pt x="0" y="0"/>
                  </a:lnTo>
                  <a:lnTo>
                    <a:pt x="0" y="1087374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077459" y="3446145"/>
            <a:ext cx="356044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003BA1"/>
                </a:solidFill>
                <a:latin typeface="Arial"/>
                <a:cs typeface="Arial"/>
              </a:rPr>
              <a:t>Alistamiento de recursos </a:t>
            </a:r>
            <a:r>
              <a:rPr dirty="0" sz="1400" b="1">
                <a:solidFill>
                  <a:srgbClr val="003BA1"/>
                </a:solidFill>
                <a:latin typeface="Arial"/>
                <a:cs typeface="Arial"/>
              </a:rPr>
              <a:t>o elementos: 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Para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el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desarrollo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del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prototipo se emplea  los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recurso que dispone el laboratorio de 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innovación</a:t>
            </a:r>
            <a:r>
              <a:rPr dirty="0" sz="14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educativa.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79491" y="975360"/>
            <a:ext cx="3552190" cy="4168140"/>
            <a:chOff x="5079491" y="975360"/>
            <a:chExt cx="3552190" cy="4168140"/>
          </a:xfrm>
        </p:grpSpPr>
        <p:sp>
          <p:nvSpPr>
            <p:cNvPr id="15" name="object 15"/>
            <p:cNvSpPr/>
            <p:nvPr/>
          </p:nvSpPr>
          <p:spPr>
            <a:xfrm>
              <a:off x="5079491" y="3281169"/>
              <a:ext cx="3551682" cy="18623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94731" y="975360"/>
              <a:ext cx="3523488" cy="23164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55219" y="2121865"/>
            <a:ext cx="4574540" cy="2800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Con </a:t>
            </a:r>
            <a:r>
              <a:rPr dirty="0" sz="1400" spc="-5">
                <a:latin typeface="Arial"/>
                <a:cs typeface="Arial"/>
              </a:rPr>
              <a:t>el prototipo se mejorará el proceso </a:t>
            </a:r>
            <a:r>
              <a:rPr dirty="0" sz="140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la alfarería en  sus tres pasos;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primera es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consecución del barro de  </a:t>
            </a:r>
            <a:r>
              <a:rPr dirty="0" sz="1400">
                <a:latin typeface="Arial"/>
                <a:cs typeface="Arial"/>
              </a:rPr>
              <a:t>las </a:t>
            </a:r>
            <a:r>
              <a:rPr dirty="0" sz="1400" spc="-5">
                <a:latin typeface="Arial"/>
                <a:cs typeface="Arial"/>
              </a:rPr>
              <a:t>cuevas que posteriormente mediante el tacado  manual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pulveriza los trozos de </a:t>
            </a:r>
            <a:r>
              <a:rPr dirty="0" sz="1400" spc="-10">
                <a:latin typeface="Arial"/>
                <a:cs typeface="Arial"/>
              </a:rPr>
              <a:t>barro,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segunda este  material </a:t>
            </a:r>
            <a:r>
              <a:rPr dirty="0" sz="1400" spc="-10">
                <a:latin typeface="Arial"/>
                <a:cs typeface="Arial"/>
              </a:rPr>
              <a:t>es </a:t>
            </a:r>
            <a:r>
              <a:rPr dirty="0" sz="1400" spc="-5">
                <a:latin typeface="Arial"/>
                <a:cs typeface="Arial"/>
              </a:rPr>
              <a:t>pasado por tamices </a:t>
            </a:r>
            <a:r>
              <a:rPr dirty="0" sz="1400">
                <a:latin typeface="Arial"/>
                <a:cs typeface="Arial"/>
              </a:rPr>
              <a:t>o </a:t>
            </a:r>
            <a:r>
              <a:rPr dirty="0" sz="1400" spc="-5">
                <a:latin typeface="Arial"/>
                <a:cs typeface="Arial"/>
              </a:rPr>
              <a:t>cernidores para obtener  </a:t>
            </a:r>
            <a:r>
              <a:rPr dirty="0" sz="1400">
                <a:latin typeface="Arial"/>
                <a:cs typeface="Arial"/>
              </a:rPr>
              <a:t>un </a:t>
            </a:r>
            <a:r>
              <a:rPr dirty="0" sz="1400" spc="-10">
                <a:latin typeface="Arial"/>
                <a:cs typeface="Arial"/>
              </a:rPr>
              <a:t>polvo </a:t>
            </a:r>
            <a:r>
              <a:rPr dirty="0" sz="1400" spc="-5">
                <a:latin typeface="Arial"/>
                <a:cs typeface="Arial"/>
              </a:rPr>
              <a:t>fino que con </a:t>
            </a:r>
            <a:r>
              <a:rPr dirty="0" sz="1400" spc="-1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mezcla de agua </a:t>
            </a:r>
            <a:r>
              <a:rPr dirty="0" sz="1400">
                <a:latin typeface="Arial"/>
                <a:cs typeface="Arial"/>
              </a:rPr>
              <a:t>da origen a </a:t>
            </a:r>
            <a:r>
              <a:rPr dirty="0" sz="1400" spc="-15">
                <a:latin typeface="Arial"/>
                <a:cs typeface="Arial"/>
              </a:rPr>
              <a:t>la  </a:t>
            </a:r>
            <a:r>
              <a:rPr dirty="0" sz="1400" spc="-5">
                <a:latin typeface="Arial"/>
                <a:cs typeface="Arial"/>
              </a:rPr>
              <a:t>arcilla </a:t>
            </a:r>
            <a:r>
              <a:rPr dirty="0" sz="1400">
                <a:latin typeface="Arial"/>
                <a:cs typeface="Arial"/>
              </a:rPr>
              <a:t>y la </a:t>
            </a:r>
            <a:r>
              <a:rPr dirty="0" sz="1400" spc="-5">
                <a:latin typeface="Arial"/>
                <a:cs typeface="Arial"/>
              </a:rPr>
              <a:t>tercera etapa </a:t>
            </a:r>
            <a:r>
              <a:rPr dirty="0" sz="1400" spc="-10">
                <a:latin typeface="Arial"/>
                <a:cs typeface="Arial"/>
              </a:rPr>
              <a:t>es </a:t>
            </a:r>
            <a:r>
              <a:rPr dirty="0" sz="1400" spc="-5">
                <a:latin typeface="Arial"/>
                <a:cs typeface="Arial"/>
              </a:rPr>
              <a:t>el </a:t>
            </a:r>
            <a:r>
              <a:rPr dirty="0" sz="1400" spc="-10">
                <a:latin typeface="Arial"/>
                <a:cs typeface="Arial"/>
              </a:rPr>
              <a:t>proceso </a:t>
            </a:r>
            <a:r>
              <a:rPr dirty="0" sz="1400" spc="-5">
                <a:latin typeface="Arial"/>
                <a:cs typeface="Arial"/>
              </a:rPr>
              <a:t>de cocción </a:t>
            </a:r>
            <a:r>
              <a:rPr dirty="0" sz="1400">
                <a:latin typeface="Arial"/>
                <a:cs typeface="Arial"/>
              </a:rPr>
              <a:t>o  </a:t>
            </a:r>
            <a:r>
              <a:rPr dirty="0" sz="1400" spc="-5">
                <a:latin typeface="Arial"/>
                <a:cs typeface="Arial"/>
              </a:rPr>
              <a:t>secado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las figuras donde se emplea </a:t>
            </a:r>
            <a:r>
              <a:rPr dirty="0" sz="1400" spc="-10">
                <a:latin typeface="Arial"/>
                <a:cs typeface="Arial"/>
              </a:rPr>
              <a:t>un </a:t>
            </a:r>
            <a:r>
              <a:rPr dirty="0" sz="1400" spc="-5">
                <a:latin typeface="Arial"/>
                <a:cs typeface="Arial"/>
              </a:rPr>
              <a:t>horno  improvisado que utiliza leña que se obtiene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 spc="-15">
                <a:latin typeface="Arial"/>
                <a:cs typeface="Arial"/>
              </a:rPr>
              <a:t>los  </a:t>
            </a:r>
            <a:r>
              <a:rPr dirty="0" sz="1400">
                <a:latin typeface="Arial"/>
                <a:cs typeface="Arial"/>
              </a:rPr>
              <a:t>bosques </a:t>
            </a:r>
            <a:r>
              <a:rPr dirty="0" sz="1400" spc="-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vereda El </a:t>
            </a:r>
            <a:r>
              <a:rPr dirty="0" sz="1400">
                <a:latin typeface="Arial"/>
                <a:cs typeface="Arial"/>
              </a:rPr>
              <a:t>Hatico. </a:t>
            </a:r>
            <a:r>
              <a:rPr dirty="0" sz="1400" spc="-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esta forma se</a:t>
            </a:r>
            <a:r>
              <a:rPr dirty="0" sz="1400" spc="-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idea: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La </a:t>
            </a:r>
            <a:r>
              <a:rPr dirty="0" sz="1400" b="1">
                <a:latin typeface="Arial"/>
                <a:cs typeface="Arial"/>
              </a:rPr>
              <a:t>tacadora </a:t>
            </a:r>
            <a:r>
              <a:rPr dirty="0" sz="1400" spc="-5" b="1">
                <a:latin typeface="Arial"/>
                <a:cs typeface="Arial"/>
              </a:rPr>
              <a:t>de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barro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400" b="1">
                <a:latin typeface="Arial"/>
                <a:cs typeface="Arial"/>
              </a:rPr>
              <a:t>el tamiz o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cernidor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Horno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46122" y="220471"/>
            <a:ext cx="464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597" y="925830"/>
            <a:ext cx="8931910" cy="3954145"/>
            <a:chOff x="212597" y="925830"/>
            <a:chExt cx="8931910" cy="3954145"/>
          </a:xfrm>
        </p:grpSpPr>
        <p:sp>
          <p:nvSpPr>
            <p:cNvPr id="3" name="object 3"/>
            <p:cNvSpPr/>
            <p:nvPr/>
          </p:nvSpPr>
          <p:spPr>
            <a:xfrm>
              <a:off x="269747" y="982980"/>
              <a:ext cx="801624" cy="1056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41172" y="954405"/>
              <a:ext cx="859155" cy="1113790"/>
            </a:xfrm>
            <a:custGeom>
              <a:avLst/>
              <a:gdLst/>
              <a:ahLst/>
              <a:cxnLst/>
              <a:rect l="l" t="t" r="r" b="b"/>
              <a:pathLst>
                <a:path w="859155" h="1113789">
                  <a:moveTo>
                    <a:pt x="0" y="1113282"/>
                  </a:moveTo>
                  <a:lnTo>
                    <a:pt x="858774" y="1113282"/>
                  </a:lnTo>
                  <a:lnTo>
                    <a:pt x="858774" y="0"/>
                  </a:lnTo>
                  <a:lnTo>
                    <a:pt x="0" y="0"/>
                  </a:lnTo>
                  <a:lnTo>
                    <a:pt x="0" y="1113282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9079" y="3573780"/>
              <a:ext cx="1908048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4792" y="3559492"/>
              <a:ext cx="1936750" cy="1147445"/>
            </a:xfrm>
            <a:custGeom>
              <a:avLst/>
              <a:gdLst/>
              <a:ahLst/>
              <a:cxnLst/>
              <a:rect l="l" t="t" r="r" b="b"/>
              <a:pathLst>
                <a:path w="1936750" h="1147445">
                  <a:moveTo>
                    <a:pt x="0" y="1147191"/>
                  </a:moveTo>
                  <a:lnTo>
                    <a:pt x="1936623" y="1147191"/>
                  </a:lnTo>
                  <a:lnTo>
                    <a:pt x="1936623" y="0"/>
                  </a:lnTo>
                  <a:lnTo>
                    <a:pt x="0" y="0"/>
                  </a:lnTo>
                  <a:lnTo>
                    <a:pt x="0" y="1147191"/>
                  </a:lnTo>
                  <a:close/>
                </a:path>
              </a:pathLst>
            </a:custGeom>
            <a:ln w="28575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88108" y="3582924"/>
              <a:ext cx="1917192" cy="1104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73756" y="3568636"/>
              <a:ext cx="1946275" cy="1133475"/>
            </a:xfrm>
            <a:custGeom>
              <a:avLst/>
              <a:gdLst/>
              <a:ahLst/>
              <a:cxnLst/>
              <a:rect l="l" t="t" r="r" b="b"/>
              <a:pathLst>
                <a:path w="1946275" h="1133475">
                  <a:moveTo>
                    <a:pt x="0" y="1133475"/>
                  </a:moveTo>
                  <a:lnTo>
                    <a:pt x="1945767" y="1133475"/>
                  </a:lnTo>
                  <a:lnTo>
                    <a:pt x="1945767" y="0"/>
                  </a:lnTo>
                  <a:lnTo>
                    <a:pt x="0" y="0"/>
                  </a:lnTo>
                  <a:lnTo>
                    <a:pt x="0" y="1133475"/>
                  </a:lnTo>
                  <a:close/>
                </a:path>
              </a:pathLst>
            </a:custGeom>
            <a:ln w="28575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83779" y="4372356"/>
              <a:ext cx="1629155" cy="507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12" name="object 12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46122" y="220471"/>
            <a:ext cx="464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</p:txBody>
      </p:sp>
      <p:sp>
        <p:nvSpPr>
          <p:cNvPr id="17" name="object 17"/>
          <p:cNvSpPr/>
          <p:nvPr/>
        </p:nvSpPr>
        <p:spPr>
          <a:xfrm>
            <a:off x="1213103" y="1287780"/>
            <a:ext cx="1667256" cy="541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5290" y="4764735"/>
            <a:ext cx="185610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1: Dise</a:t>
            </a:r>
            <a:r>
              <a:rPr dirty="0" sz="1000" spc="-5">
                <a:solidFill>
                  <a:srgbClr val="434343"/>
                </a:solidFill>
                <a:latin typeface="Carlito"/>
                <a:cs typeface="Carlito"/>
              </a:rPr>
              <a:t>ñ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o de </a:t>
            </a:r>
            <a:r>
              <a:rPr dirty="0" sz="1000" spc="-10">
                <a:solidFill>
                  <a:srgbClr val="434343"/>
                </a:solidFill>
                <a:latin typeface="Arial"/>
                <a:cs typeface="Arial"/>
              </a:rPr>
              <a:t>la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estructura  Para la tacadora de</a:t>
            </a:r>
            <a:r>
              <a:rPr dirty="0" sz="1000" spc="-3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barro.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1504" y="4736693"/>
            <a:ext cx="1856105" cy="3327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2: Dise</a:t>
            </a:r>
            <a:r>
              <a:rPr dirty="0" sz="1000" spc="-5">
                <a:solidFill>
                  <a:srgbClr val="434343"/>
                </a:solidFill>
                <a:latin typeface="Carlito"/>
                <a:cs typeface="Carlito"/>
              </a:rPr>
              <a:t>ñ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o de </a:t>
            </a:r>
            <a:r>
              <a:rPr dirty="0" sz="1000" spc="-10">
                <a:solidFill>
                  <a:srgbClr val="434343"/>
                </a:solidFill>
                <a:latin typeface="Arial"/>
                <a:cs typeface="Arial"/>
              </a:rPr>
              <a:t>la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estructura  Para el cernidor de</a:t>
            </a:r>
            <a:r>
              <a:rPr dirty="0" sz="1000" spc="-2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barro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007" y="2060448"/>
            <a:ext cx="9080500" cy="3020695"/>
            <a:chOff x="64007" y="2060448"/>
            <a:chExt cx="9080500" cy="3020695"/>
          </a:xfrm>
        </p:grpSpPr>
        <p:sp>
          <p:nvSpPr>
            <p:cNvPr id="21" name="object 21"/>
            <p:cNvSpPr/>
            <p:nvPr/>
          </p:nvSpPr>
          <p:spPr>
            <a:xfrm>
              <a:off x="64007" y="2060448"/>
              <a:ext cx="2743327" cy="16245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9079" y="2255520"/>
              <a:ext cx="2173224" cy="10546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31207" y="2317991"/>
              <a:ext cx="2202307" cy="163969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526279" y="2513076"/>
              <a:ext cx="1632203" cy="10698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083807" y="2317991"/>
              <a:ext cx="1997964" cy="163969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278879" y="2513076"/>
              <a:ext cx="1427987" cy="10698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630667" y="2307310"/>
              <a:ext cx="1513331" cy="164122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825739" y="2502408"/>
              <a:ext cx="1242059" cy="10713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326636" y="3491500"/>
              <a:ext cx="1929257" cy="15895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521707" y="3686555"/>
              <a:ext cx="1359408" cy="10195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236675" y="866718"/>
            <a:ext cx="7671434" cy="258953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Momento </a:t>
            </a: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5.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Ensamble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del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prototipo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: </a:t>
            </a:r>
            <a:r>
              <a:rPr dirty="0" sz="1400" spc="-5" b="1">
                <a:solidFill>
                  <a:srgbClr val="434343"/>
                </a:solidFill>
                <a:latin typeface="Carlito"/>
                <a:cs typeface="Carlito"/>
              </a:rPr>
              <a:t>LA TACADORA </a:t>
            </a:r>
            <a:r>
              <a:rPr dirty="0" sz="1400" b="1">
                <a:solidFill>
                  <a:srgbClr val="434343"/>
                </a:solidFill>
                <a:latin typeface="Carlito"/>
                <a:cs typeface="Carlito"/>
              </a:rPr>
              <a:t>BARRO - </a:t>
            </a:r>
            <a:r>
              <a:rPr dirty="0" sz="1400" spc="-5" b="1">
                <a:solidFill>
                  <a:srgbClr val="434343"/>
                </a:solidFill>
                <a:latin typeface="Carlito"/>
                <a:cs typeface="Carlito"/>
              </a:rPr>
              <a:t>CERNIDOR </a:t>
            </a:r>
            <a:r>
              <a:rPr dirty="0" sz="1400" b="1">
                <a:solidFill>
                  <a:srgbClr val="434343"/>
                </a:solidFill>
                <a:latin typeface="Carlito"/>
                <a:cs typeface="Carlito"/>
              </a:rPr>
              <a:t>DE BARRO -</a:t>
            </a:r>
            <a:r>
              <a:rPr dirty="0" sz="1400" spc="-215" b="1">
                <a:solidFill>
                  <a:srgbClr val="434343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434343"/>
                </a:solidFill>
                <a:latin typeface="Carlito"/>
                <a:cs typeface="Carlito"/>
              </a:rPr>
              <a:t>HORNO</a:t>
            </a:r>
            <a:endParaRPr sz="1400">
              <a:latin typeface="Carlito"/>
              <a:cs typeface="Carlito"/>
            </a:endParaRPr>
          </a:p>
          <a:p>
            <a:pPr algn="just" marL="1728470" marR="5080">
              <a:lnSpc>
                <a:spcPct val="100000"/>
              </a:lnSpc>
              <a:spcBef>
                <a:spcPts val="715"/>
              </a:spcBef>
            </a:pP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Es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un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software gratuito de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diseño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y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modelado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3D, permite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diseñar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cualquier objeto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con 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volumen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de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forma intuitiva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y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después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llevarlo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la realidad mediante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una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impresora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3D.  Además, ofrece también una posibilidad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realmente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interesante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y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es </a:t>
            </a:r>
            <a:r>
              <a:rPr dirty="0" sz="1200" spc="-10">
                <a:solidFill>
                  <a:srgbClr val="212121"/>
                </a:solidFill>
                <a:latin typeface="Arial"/>
                <a:cs typeface="Arial"/>
              </a:rPr>
              <a:t>la de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montar,  programar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y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simular circuitos con</a:t>
            </a:r>
            <a:r>
              <a:rPr dirty="0" sz="1200" spc="-6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Arduino.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L="1308735">
              <a:lnSpc>
                <a:spcPct val="100000"/>
              </a:lnSpc>
              <a:spcBef>
                <a:spcPts val="5"/>
              </a:spcBef>
              <a:tabLst>
                <a:tab pos="3294379" algn="l"/>
              </a:tabLst>
            </a:pP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Diseño	</a:t>
            </a:r>
            <a:r>
              <a:rPr dirty="0" baseline="3968" sz="2100" spc="-7" b="1">
                <a:solidFill>
                  <a:srgbClr val="FF0000"/>
                </a:solidFill>
                <a:latin typeface="Arial"/>
                <a:cs typeface="Arial"/>
              </a:rPr>
              <a:t>Electrónica </a:t>
            </a:r>
            <a:r>
              <a:rPr dirty="0" baseline="3968" sz="2100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baseline="3968" sz="21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968" sz="2100" spc="-7" b="1">
                <a:solidFill>
                  <a:srgbClr val="FF0000"/>
                </a:solidFill>
                <a:latin typeface="Arial"/>
                <a:cs typeface="Arial"/>
              </a:rPr>
              <a:t>programación</a:t>
            </a:r>
            <a:endParaRPr baseline="3968" sz="2100">
              <a:latin typeface="Arial"/>
              <a:cs typeface="Arial"/>
            </a:endParaRPr>
          </a:p>
          <a:p>
            <a:pPr algn="just" marL="1308735" marR="4615815">
              <a:lnSpc>
                <a:spcPct val="107100"/>
              </a:lnSpc>
              <a:spcBef>
                <a:spcPts val="25"/>
              </a:spcBef>
              <a:tabLst>
                <a:tab pos="2267585" algn="l"/>
              </a:tabLst>
            </a:pP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s	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-10">
                <a:latin typeface="Arial"/>
                <a:cs typeface="Arial"/>
              </a:rPr>
              <a:t>u</a:t>
            </a: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20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  </a:t>
            </a:r>
            <a:r>
              <a:rPr dirty="0" sz="1200" spc="-5">
                <a:latin typeface="Arial"/>
                <a:cs typeface="Arial"/>
              </a:rPr>
              <a:t>realizaron sus diseños de  las estructuras </a:t>
            </a:r>
            <a:r>
              <a:rPr dirty="0" sz="1200">
                <a:latin typeface="Arial"/>
                <a:cs typeface="Arial"/>
              </a:rPr>
              <a:t>y  </a:t>
            </a:r>
            <a:r>
              <a:rPr dirty="0" sz="1200" spc="-5">
                <a:latin typeface="Arial"/>
                <a:cs typeface="Arial"/>
              </a:rPr>
              <a:t>simulación de circuitos 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Tinkercad.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809488" y="3511245"/>
            <a:ext cx="1903730" cy="1569720"/>
            <a:chOff x="5809488" y="3511245"/>
            <a:chExt cx="1903730" cy="1569720"/>
          </a:xfrm>
        </p:grpSpPr>
        <p:sp>
          <p:nvSpPr>
            <p:cNvPr id="33" name="object 33"/>
            <p:cNvSpPr/>
            <p:nvPr/>
          </p:nvSpPr>
          <p:spPr>
            <a:xfrm>
              <a:off x="5809488" y="3511245"/>
              <a:ext cx="1903602" cy="156959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004560" y="3706368"/>
              <a:ext cx="1333499" cy="9997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3404" y="4527803"/>
            <a:ext cx="1630679" cy="50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265938" y="925830"/>
            <a:ext cx="916305" cy="1170940"/>
            <a:chOff x="265938" y="925830"/>
            <a:chExt cx="916305" cy="1170940"/>
          </a:xfrm>
        </p:grpSpPr>
        <p:sp>
          <p:nvSpPr>
            <p:cNvPr id="10" name="object 10"/>
            <p:cNvSpPr/>
            <p:nvPr/>
          </p:nvSpPr>
          <p:spPr>
            <a:xfrm>
              <a:off x="323088" y="982980"/>
              <a:ext cx="801624" cy="10561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4513" y="954405"/>
              <a:ext cx="859155" cy="1113790"/>
            </a:xfrm>
            <a:custGeom>
              <a:avLst/>
              <a:gdLst/>
              <a:ahLst/>
              <a:cxnLst/>
              <a:rect l="l" t="t" r="r" b="b"/>
              <a:pathLst>
                <a:path w="859155" h="1113789">
                  <a:moveTo>
                    <a:pt x="0" y="1113282"/>
                  </a:moveTo>
                  <a:lnTo>
                    <a:pt x="858774" y="1113282"/>
                  </a:lnTo>
                  <a:lnTo>
                    <a:pt x="858774" y="0"/>
                  </a:lnTo>
                  <a:lnTo>
                    <a:pt x="0" y="0"/>
                  </a:lnTo>
                  <a:lnTo>
                    <a:pt x="0" y="1113282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46122" y="220471"/>
            <a:ext cx="464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99044" y="1374647"/>
            <a:ext cx="8745220" cy="3647440"/>
            <a:chOff x="399044" y="1374647"/>
            <a:chExt cx="8745220" cy="3647440"/>
          </a:xfrm>
        </p:grpSpPr>
        <p:sp>
          <p:nvSpPr>
            <p:cNvPr id="14" name="object 14"/>
            <p:cNvSpPr/>
            <p:nvPr/>
          </p:nvSpPr>
          <p:spPr>
            <a:xfrm>
              <a:off x="399044" y="2837453"/>
              <a:ext cx="4250922" cy="21842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7784" y="2996183"/>
              <a:ext cx="3753612" cy="16870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663440" y="2810217"/>
              <a:ext cx="3631691" cy="2092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858512" y="3005327"/>
              <a:ext cx="3061716" cy="15224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86328" y="1374647"/>
              <a:ext cx="1556003" cy="18851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581400" y="1569719"/>
              <a:ext cx="986027" cy="131521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54012" y="1392935"/>
              <a:ext cx="2189987" cy="167474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49083" y="1588007"/>
              <a:ext cx="1720595" cy="11048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36219" y="4829047"/>
            <a:ext cx="29114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3: Circuito para </a:t>
            </a:r>
            <a:r>
              <a:rPr dirty="0" sz="1000" spc="-10">
                <a:solidFill>
                  <a:srgbClr val="434343"/>
                </a:solidFill>
                <a:latin typeface="Arial"/>
                <a:cs typeface="Arial"/>
              </a:rPr>
              <a:t>la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Para la tacadora de barro.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288161" y="1482597"/>
          <a:ext cx="2178050" cy="139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25"/>
                <a:gridCol w="1806575"/>
              </a:tblGrid>
              <a:tr h="219710">
                <a:tc gridSpan="2">
                  <a:txBody>
                    <a:bodyPr/>
                    <a:lstStyle/>
                    <a:p>
                      <a:pPr marL="73660">
                        <a:lnSpc>
                          <a:spcPts val="162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TACADORA </a:t>
                      </a:r>
                      <a:r>
                        <a:rPr dirty="0" sz="1400" spc="-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1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BARRO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09">
                <a:tc>
                  <a:txBody>
                    <a:bodyPr/>
                    <a:lstStyle/>
                    <a:p>
                      <a:pPr marL="6350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1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Motorreductor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Interruptor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Baterias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20"/>
                        </a:lnSpc>
                        <a:spcBef>
                          <a:spcPts val="53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Engranajes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1312544" y="736737"/>
            <a:ext cx="2925445" cy="64389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Electrónica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programación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200" spc="-5">
                <a:solidFill>
                  <a:srgbClr val="434343"/>
                </a:solidFill>
                <a:latin typeface="Arial"/>
                <a:cs typeface="Arial"/>
              </a:rPr>
              <a:t>Elementos para el </a:t>
            </a:r>
            <a:r>
              <a:rPr dirty="0" sz="1200">
                <a:solidFill>
                  <a:srgbClr val="434343"/>
                </a:solidFill>
                <a:latin typeface="Arial"/>
                <a:cs typeface="Arial"/>
              </a:rPr>
              <a:t>montaje de </a:t>
            </a:r>
            <a:r>
              <a:rPr dirty="0" sz="1200" spc="-5">
                <a:solidFill>
                  <a:srgbClr val="434343"/>
                </a:solidFill>
                <a:latin typeface="Arial"/>
                <a:cs typeface="Arial"/>
              </a:rPr>
              <a:t>los</a:t>
            </a:r>
            <a:r>
              <a:rPr dirty="0" sz="1200" spc="23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34343"/>
                </a:solidFill>
                <a:latin typeface="Arial"/>
                <a:cs typeface="Arial"/>
              </a:rPr>
              <a:t>circuitos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852289" y="1458341"/>
          <a:ext cx="2178050" cy="139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15"/>
                <a:gridCol w="1797685"/>
              </a:tblGrid>
              <a:tr h="219710">
                <a:tc gridSpan="2">
                  <a:txBody>
                    <a:bodyPr/>
                    <a:lstStyle/>
                    <a:p>
                      <a:pPr marL="19113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CERNIDORA </a:t>
                      </a:r>
                      <a:r>
                        <a:rPr dirty="0" sz="140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TAMIZ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10"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1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Motor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Interruptor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Baterias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14"/>
                        </a:lnSpc>
                        <a:spcBef>
                          <a:spcPts val="53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Engranajes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4903089" y="4716271"/>
            <a:ext cx="25133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4: Circuito para </a:t>
            </a:r>
            <a:r>
              <a:rPr dirty="0" sz="1000" spc="-10">
                <a:solidFill>
                  <a:srgbClr val="434343"/>
                </a:solidFill>
                <a:latin typeface="Arial"/>
                <a:cs typeface="Arial"/>
              </a:rPr>
              <a:t>la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cernidora de barro.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3404" y="4527803"/>
            <a:ext cx="1630679" cy="50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8595" rIns="0" bIns="0" rtlCol="0" vert="horz">
            <a:spAutoFit/>
          </a:bodyPr>
          <a:lstStyle/>
          <a:p>
            <a:pPr marL="2034539">
              <a:lnSpc>
                <a:spcPct val="100000"/>
              </a:lnSpc>
              <a:spcBef>
                <a:spcPts val="148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400" spc="-5">
                <a:solidFill>
                  <a:srgbClr val="FF0000"/>
                </a:solidFill>
                <a:latin typeface="Arial"/>
                <a:cs typeface="Arial"/>
              </a:rPr>
              <a:t>Electrónica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4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Arial"/>
                <a:cs typeface="Arial"/>
              </a:rPr>
              <a:t>programación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797" y="4814417"/>
            <a:ext cx="17697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5: Circuito para el</a:t>
            </a:r>
            <a:r>
              <a:rPr dirty="0" sz="1000" spc="-4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horno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819891"/>
            <a:ext cx="6885940" cy="4229100"/>
            <a:chOff x="0" y="819891"/>
            <a:chExt cx="6885940" cy="4229100"/>
          </a:xfrm>
        </p:grpSpPr>
        <p:sp>
          <p:nvSpPr>
            <p:cNvPr id="12" name="object 12"/>
            <p:cNvSpPr/>
            <p:nvPr/>
          </p:nvSpPr>
          <p:spPr>
            <a:xfrm>
              <a:off x="0" y="819891"/>
              <a:ext cx="6885432" cy="4229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5447" y="1014984"/>
              <a:ext cx="6355079" cy="3659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729094" y="1017777"/>
          <a:ext cx="2263775" cy="2715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"/>
                <a:gridCol w="1973580"/>
              </a:tblGrid>
              <a:tr h="219710">
                <a:tc gridSpan="2">
                  <a:txBody>
                    <a:bodyPr/>
                    <a:lstStyle/>
                    <a:p>
                      <a:pPr algn="ctr" marL="317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HORNO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10">
                <a:tc>
                  <a:txBody>
                    <a:bodyPr/>
                    <a:lstStyle/>
                    <a:p>
                      <a:pPr algn="r" marR="29209">
                        <a:lnSpc>
                          <a:spcPts val="162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5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Arduino Uno</a:t>
                      </a:r>
                      <a:r>
                        <a:rPr dirty="0" sz="1400" spc="-4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30"/>
                        </a:lnSpc>
                      </a:pPr>
                      <a:r>
                        <a:rPr dirty="0" sz="1400">
                          <a:latin typeface="Carlito"/>
                          <a:cs typeface="Carlito"/>
                        </a:rPr>
                        <a:t>1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3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Microbit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400" spc="-2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rojo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400" spc="-2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Azul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53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53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Microservomotor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2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Fotorresistencia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Resistencia</a:t>
                      </a:r>
                      <a:r>
                        <a:rPr dirty="0" sz="1400" spc="-5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10K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Resistencia</a:t>
                      </a:r>
                      <a:r>
                        <a:rPr dirty="0" sz="1400" spc="-5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Celda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Solar 5V, 100</a:t>
                      </a:r>
                      <a:r>
                        <a:rPr dirty="0" sz="1400" spc="-1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630"/>
                        </a:lnSpc>
                      </a:pPr>
                      <a:r>
                        <a:rPr dirty="0" sz="1400" spc="-5">
                          <a:latin typeface="Carlito"/>
                          <a:cs typeface="Carlito"/>
                        </a:rPr>
                        <a:t>Jumpers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3404" y="4527803"/>
            <a:ext cx="1630679" cy="50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6122" y="214630"/>
            <a:ext cx="464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</p:txBody>
      </p:sp>
      <p:sp>
        <p:nvSpPr>
          <p:cNvPr id="10" name="object 10"/>
          <p:cNvSpPr/>
          <p:nvPr/>
        </p:nvSpPr>
        <p:spPr>
          <a:xfrm>
            <a:off x="371856" y="842772"/>
            <a:ext cx="2061972" cy="3939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72689" y="738886"/>
            <a:ext cx="6195060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Programación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Arduino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109220" marR="5080">
              <a:lnSpc>
                <a:spcPct val="100000"/>
              </a:lnSpc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Este código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está escrito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en el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lenguaje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de programación Arduino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y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controla </a:t>
            </a:r>
            <a:r>
              <a:rPr dirty="0" sz="1400" spc="-10">
                <a:solidFill>
                  <a:srgbClr val="1F1F1F"/>
                </a:solidFill>
                <a:latin typeface="Carlito"/>
                <a:cs typeface="Carlito"/>
              </a:rPr>
              <a:t>un 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servomotor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y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un LED en función del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valor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de un sensor de luz.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72908" y="2431542"/>
            <a:ext cx="1397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para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controlar</a:t>
            </a:r>
            <a:r>
              <a:rPr dirty="0" sz="1400" spc="30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el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10870">
              <a:lnSpc>
                <a:spcPct val="100000"/>
              </a:lnSpc>
              <a:spcBef>
                <a:spcPts val="105"/>
              </a:spcBef>
            </a:pPr>
            <a:r>
              <a:rPr dirty="0"/>
              <a:t>1. Incluya la biblioteca</a:t>
            </a:r>
            <a:r>
              <a:rPr dirty="0" spc="-80"/>
              <a:t> </a:t>
            </a:r>
            <a:r>
              <a:rPr dirty="0"/>
              <a:t>Servo:</a:t>
            </a:r>
          </a:p>
          <a:p>
            <a:pPr marL="610870">
              <a:lnSpc>
                <a:spcPct val="100000"/>
              </a:lnSpc>
            </a:pPr>
            <a:r>
              <a:rPr dirty="0" spc="-5" b="0">
                <a:solidFill>
                  <a:srgbClr val="434343"/>
                </a:solidFill>
                <a:latin typeface="Carlito"/>
                <a:cs typeface="Carlito"/>
              </a:rPr>
              <a:t>C++</a:t>
            </a:r>
          </a:p>
          <a:p>
            <a:pPr marL="610870">
              <a:lnSpc>
                <a:spcPts val="1655"/>
              </a:lnSpc>
              <a:spcBef>
                <a:spcPts val="35"/>
              </a:spcBef>
            </a:pPr>
            <a:r>
              <a:rPr dirty="0" spc="-5" b="0">
                <a:solidFill>
                  <a:srgbClr val="434343"/>
                </a:solidFill>
                <a:latin typeface="Arial"/>
                <a:cs typeface="Arial"/>
              </a:rPr>
              <a:t>#</a:t>
            </a:r>
            <a:r>
              <a:rPr dirty="0" spc="-5">
                <a:solidFill>
                  <a:srgbClr val="434343"/>
                </a:solidFill>
                <a:latin typeface="Arial"/>
                <a:cs typeface="Arial"/>
              </a:rPr>
              <a:t>include</a:t>
            </a:r>
            <a:r>
              <a:rPr dirty="0" spc="-4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pc="-5" b="0">
                <a:solidFill>
                  <a:srgbClr val="434343"/>
                </a:solidFill>
                <a:latin typeface="Arial"/>
                <a:cs typeface="Arial"/>
              </a:rPr>
              <a:t>&lt;Servo.h&gt;</a:t>
            </a:r>
          </a:p>
          <a:p>
            <a:pPr marL="610870" marR="5080">
              <a:lnSpc>
                <a:spcPts val="1680"/>
              </a:lnSpc>
              <a:spcBef>
                <a:spcPts val="35"/>
              </a:spcBef>
            </a:pPr>
            <a:r>
              <a:rPr dirty="0" spc="-5" b="0">
                <a:solidFill>
                  <a:srgbClr val="1F1F1F"/>
                </a:solidFill>
                <a:latin typeface="Carlito"/>
                <a:cs typeface="Carlito"/>
              </a:rPr>
              <a:t>Esta </a:t>
            </a:r>
            <a:r>
              <a:rPr dirty="0" b="0">
                <a:solidFill>
                  <a:srgbClr val="1F1F1F"/>
                </a:solidFill>
                <a:latin typeface="Carlito"/>
                <a:cs typeface="Carlito"/>
              </a:rPr>
              <a:t>línea incluye la </a:t>
            </a:r>
            <a:r>
              <a:rPr dirty="0" spc="-5" b="0">
                <a:solidFill>
                  <a:srgbClr val="1F1F1F"/>
                </a:solidFill>
                <a:latin typeface="Carlito"/>
                <a:cs typeface="Carlito"/>
              </a:rPr>
              <a:t>biblioteca </a:t>
            </a:r>
            <a:r>
              <a:rPr dirty="0" b="0">
                <a:solidFill>
                  <a:srgbClr val="1F1F1F"/>
                </a:solidFill>
                <a:latin typeface="Carlito"/>
                <a:cs typeface="Carlito"/>
              </a:rPr>
              <a:t>Servo, que </a:t>
            </a:r>
            <a:r>
              <a:rPr dirty="0" spc="-5" b="0">
                <a:solidFill>
                  <a:srgbClr val="1F1F1F"/>
                </a:solidFill>
                <a:latin typeface="Carlito"/>
                <a:cs typeface="Carlito"/>
              </a:rPr>
              <a:t>es </a:t>
            </a:r>
            <a:r>
              <a:rPr dirty="0" b="0">
                <a:solidFill>
                  <a:srgbClr val="1F1F1F"/>
                </a:solidFill>
                <a:latin typeface="Carlito"/>
                <a:cs typeface="Carlito"/>
              </a:rPr>
              <a:t>necesaria  </a:t>
            </a:r>
            <a:r>
              <a:rPr dirty="0" spc="-5" b="0">
                <a:solidFill>
                  <a:srgbClr val="1F1F1F"/>
                </a:solidFill>
                <a:latin typeface="Carlito"/>
                <a:cs typeface="Carlito"/>
              </a:rPr>
              <a:t>servomotor.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4091" y="3072841"/>
            <a:ext cx="7899400" cy="196151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0726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0000"/>
                </a:solidFill>
                <a:latin typeface="Carlito"/>
                <a:cs typeface="Carlito"/>
              </a:rPr>
              <a:t>2. </a:t>
            </a:r>
            <a:r>
              <a:rPr dirty="0" sz="1400" b="1">
                <a:solidFill>
                  <a:srgbClr val="FF0000"/>
                </a:solidFill>
                <a:latin typeface="Carlito"/>
                <a:cs typeface="Carlito"/>
              </a:rPr>
              <a:t>Declarar</a:t>
            </a:r>
            <a:r>
              <a:rPr dirty="0" sz="1400" spc="-4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rlito"/>
                <a:cs typeface="Carlito"/>
              </a:rPr>
              <a:t>variables:</a:t>
            </a:r>
            <a:endParaRPr sz="1400">
              <a:latin typeface="Carlito"/>
              <a:cs typeface="Carlito"/>
            </a:endParaRPr>
          </a:p>
          <a:p>
            <a:pPr marL="2207260">
              <a:lnSpc>
                <a:spcPts val="1660"/>
              </a:lnSpc>
              <a:spcBef>
                <a:spcPts val="40"/>
              </a:spcBef>
            </a:pP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int foto = 0; int lugar = 0; </a:t>
            </a:r>
            <a:r>
              <a:rPr dirty="0" sz="1400" spc="-5">
                <a:solidFill>
                  <a:srgbClr val="434343"/>
                </a:solidFill>
                <a:latin typeface="Arial"/>
                <a:cs typeface="Arial"/>
              </a:rPr>
              <a:t>Servo servo_3; 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int LED =</a:t>
            </a:r>
            <a:r>
              <a:rPr dirty="0" sz="1400" spc="-17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34343"/>
                </a:solidFill>
                <a:latin typeface="Arial"/>
                <a:cs typeface="Arial"/>
              </a:rPr>
              <a:t>11;</a:t>
            </a:r>
            <a:endParaRPr sz="1400">
              <a:latin typeface="Arial"/>
              <a:cs typeface="Arial"/>
            </a:endParaRPr>
          </a:p>
          <a:p>
            <a:pPr marL="2207260">
              <a:lnSpc>
                <a:spcPts val="1655"/>
              </a:lnSpc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Estas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líneas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declaran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variables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que se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utilizarán en todo el</a:t>
            </a:r>
            <a:r>
              <a:rPr dirty="0" sz="1400" spc="3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código:</a:t>
            </a:r>
            <a:endParaRPr sz="1400">
              <a:latin typeface="Carlito"/>
              <a:cs typeface="Carlito"/>
            </a:endParaRPr>
          </a:p>
          <a:p>
            <a:pPr marL="2296795" indent="-90170">
              <a:lnSpc>
                <a:spcPts val="1675"/>
              </a:lnSpc>
              <a:buSzPct val="92857"/>
              <a:buFont typeface="Arial"/>
              <a:buChar char="•"/>
              <a:tabLst>
                <a:tab pos="2297430" algn="l"/>
              </a:tabLst>
            </a:pP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foto: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Esta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variable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almacenará el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valor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del sensor de</a:t>
            </a:r>
            <a:r>
              <a:rPr dirty="0" sz="1400" spc="2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luz.</a:t>
            </a:r>
            <a:endParaRPr sz="1400">
              <a:latin typeface="Carlito"/>
              <a:cs typeface="Carlito"/>
            </a:endParaRPr>
          </a:p>
          <a:p>
            <a:pPr marL="2296795" indent="-90170">
              <a:lnSpc>
                <a:spcPct val="100000"/>
              </a:lnSpc>
              <a:buSzPct val="92857"/>
              <a:buFont typeface="Arial"/>
              <a:buChar char="•"/>
              <a:tabLst>
                <a:tab pos="2297430" algn="l"/>
              </a:tabLst>
            </a:pP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lugar: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Esta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variable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almacenará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la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posición del</a:t>
            </a:r>
            <a:r>
              <a:rPr dirty="0" sz="1400" spc="2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servomotor.</a:t>
            </a:r>
            <a:endParaRPr sz="1400">
              <a:latin typeface="Carlito"/>
              <a:cs typeface="Carlito"/>
            </a:endParaRPr>
          </a:p>
          <a:p>
            <a:pPr marL="2296795" indent="-90170">
              <a:lnSpc>
                <a:spcPct val="100000"/>
              </a:lnSpc>
              <a:buSzPct val="92857"/>
              <a:buFont typeface="Arial"/>
              <a:buChar char="•"/>
              <a:tabLst>
                <a:tab pos="2297430" algn="l"/>
              </a:tabLst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servo_3: Este objeto representará el</a:t>
            </a:r>
            <a:r>
              <a:rPr dirty="0" sz="1400" spc="2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servomotor.</a:t>
            </a:r>
            <a:endParaRPr sz="1400">
              <a:latin typeface="Carlito"/>
              <a:cs typeface="Carlito"/>
            </a:endParaRPr>
          </a:p>
          <a:p>
            <a:pPr marL="2296795" indent="-90170">
              <a:lnSpc>
                <a:spcPct val="100000"/>
              </a:lnSpc>
              <a:spcBef>
                <a:spcPts val="10"/>
              </a:spcBef>
              <a:buSzPct val="92857"/>
              <a:buFont typeface="Arial"/>
              <a:buChar char="•"/>
              <a:tabLst>
                <a:tab pos="2297430" algn="l"/>
              </a:tabLst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LED: Esta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variable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almacenará el número de pin al que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está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conectado el</a:t>
            </a:r>
            <a:r>
              <a:rPr dirty="0" sz="1400" spc="14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LED.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6: Código de programación</a:t>
            </a:r>
            <a:r>
              <a:rPr dirty="0" sz="1000" spc="-3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Horno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3404" y="4527803"/>
            <a:ext cx="1630679" cy="50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6122" y="109282"/>
            <a:ext cx="4643120" cy="915035"/>
          </a:xfrm>
          <a:prstGeom prst="rect"/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  <a:p>
            <a:pPr marL="280035">
              <a:lnSpc>
                <a:spcPct val="100000"/>
              </a:lnSpc>
              <a:spcBef>
                <a:spcPts val="409"/>
              </a:spcBef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Programación</a:t>
            </a:r>
            <a:r>
              <a:rPr dirty="0" sz="16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Arduino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091" y="4857089"/>
            <a:ext cx="23215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6: Código de programación</a:t>
            </a:r>
            <a:r>
              <a:rPr dirty="0" sz="1000" spc="-6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Horno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1856" y="842772"/>
            <a:ext cx="2061972" cy="3939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92755" y="1559179"/>
            <a:ext cx="6391275" cy="2465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226060" algn="l"/>
              </a:tabLst>
            </a:pPr>
            <a:r>
              <a:rPr dirty="0" sz="1600" spc="-5" b="1">
                <a:solidFill>
                  <a:srgbClr val="FF0000"/>
                </a:solidFill>
                <a:latin typeface="Carlito"/>
                <a:cs typeface="Carlito"/>
              </a:rPr>
              <a:t>Función de configuración: </a:t>
            </a:r>
            <a:r>
              <a:rPr dirty="0" sz="1600">
                <a:solidFill>
                  <a:srgbClr val="1F1F1F"/>
                </a:solidFill>
                <a:latin typeface="Carlito"/>
                <a:cs typeface="Carlito"/>
              </a:rPr>
              <a:t>se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llama una vez cuando se inicia el programa.  Inicializa los pines para el sensor de luz y el LED, y conecta el servomotor al  pin 3. El rango de ancho </a:t>
            </a:r>
            <a:r>
              <a:rPr dirty="0" sz="1600">
                <a:solidFill>
                  <a:srgbClr val="1F1F1F"/>
                </a:solidFill>
                <a:latin typeface="Carlito"/>
                <a:cs typeface="Carlito"/>
              </a:rPr>
              <a:t>de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pulso del servomotor se establece en 544 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microsegundos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como mínimo y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2400 microsegundos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como</a:t>
            </a:r>
            <a:r>
              <a:rPr dirty="0" sz="1600" spc="18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máximo.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Carlito"/>
              <a:buAutoNum type="arabicPeriod" startAt="3"/>
            </a:pPr>
            <a:endParaRPr sz="1550">
              <a:latin typeface="Carlito"/>
              <a:cs typeface="Carlito"/>
            </a:endParaRPr>
          </a:p>
          <a:p>
            <a:pPr algn="just" marL="12700" marR="6350">
              <a:lnSpc>
                <a:spcPct val="100200"/>
              </a:lnSpc>
              <a:buAutoNum type="arabicPeriod" startAt="3"/>
              <a:tabLst>
                <a:tab pos="224790" algn="l"/>
              </a:tabLst>
            </a:pPr>
            <a:r>
              <a:rPr dirty="0" sz="1600" spc="-5" b="1">
                <a:solidFill>
                  <a:srgbClr val="FF0000"/>
                </a:solidFill>
                <a:latin typeface="Carlito"/>
                <a:cs typeface="Carlito"/>
              </a:rPr>
              <a:t>Función de bucle: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se llama repetidamente una y otra </a:t>
            </a:r>
            <a:r>
              <a:rPr dirty="0" sz="1600">
                <a:solidFill>
                  <a:srgbClr val="1F1F1F"/>
                </a:solidFill>
                <a:latin typeface="Carlito"/>
                <a:cs typeface="Carlito"/>
              </a:rPr>
              <a:t>vez.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Lee el valor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del 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sensor </a:t>
            </a:r>
            <a:r>
              <a:rPr dirty="0" sz="1600">
                <a:solidFill>
                  <a:srgbClr val="1F1F1F"/>
                </a:solidFill>
                <a:latin typeface="Carlito"/>
                <a:cs typeface="Carlito"/>
              </a:rPr>
              <a:t>de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luz y </a:t>
            </a:r>
            <a:r>
              <a:rPr dirty="0" sz="1600">
                <a:solidFill>
                  <a:srgbClr val="1F1F1F"/>
                </a:solidFill>
                <a:latin typeface="Carlito"/>
                <a:cs typeface="Carlito"/>
              </a:rPr>
              <a:t>lo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almacena en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la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variable foto. Si el valor de </a:t>
            </a:r>
            <a:r>
              <a:rPr dirty="0" sz="1600">
                <a:solidFill>
                  <a:srgbClr val="1F1F1F"/>
                </a:solidFill>
                <a:latin typeface="Carlito"/>
                <a:cs typeface="Carlito"/>
              </a:rPr>
              <a:t>foto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es mayor o 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igual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a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700,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entonces el LED se enciende y el servomotor </a:t>
            </a:r>
            <a:r>
              <a:rPr dirty="0" sz="1600">
                <a:solidFill>
                  <a:srgbClr val="1F1F1F"/>
                </a:solidFill>
                <a:latin typeface="Carlito"/>
                <a:cs typeface="Carlito"/>
              </a:rPr>
              <a:t>se mueve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desde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su 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posición actual a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180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grados. Si el valor de foto es inferior a 700, entonces </a:t>
            </a:r>
            <a:r>
              <a:rPr dirty="0" sz="1600" spc="-10">
                <a:solidFill>
                  <a:srgbClr val="1F1F1F"/>
                </a:solidFill>
                <a:latin typeface="Carlito"/>
                <a:cs typeface="Carlito"/>
              </a:rPr>
              <a:t>el 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LED se apaga y el servomotor permanece en su posición</a:t>
            </a:r>
            <a:r>
              <a:rPr dirty="0" sz="1600" spc="13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600" spc="-5">
                <a:solidFill>
                  <a:srgbClr val="1F1F1F"/>
                </a:solidFill>
                <a:latin typeface="Carlito"/>
                <a:cs typeface="Carlito"/>
              </a:rPr>
              <a:t>actual.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25066" y="999870"/>
            <a:ext cx="736790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C00000"/>
                </a:solidFill>
                <a:latin typeface="Arial"/>
                <a:cs typeface="Arial"/>
              </a:rPr>
              <a:t>Momento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6. </a:t>
            </a:r>
            <a:r>
              <a:rPr dirty="0" sz="1400">
                <a:latin typeface="Carlito"/>
                <a:cs typeface="Carlito"/>
              </a:rPr>
              <a:t>Se realizó los </a:t>
            </a:r>
            <a:r>
              <a:rPr dirty="0" sz="1400" spc="-5">
                <a:latin typeface="Carlito"/>
                <a:cs typeface="Carlito"/>
              </a:rPr>
              <a:t>primeros prototipos empleando fichas </a:t>
            </a:r>
            <a:r>
              <a:rPr dirty="0" sz="1400">
                <a:latin typeface="Carlito"/>
                <a:cs typeface="Carlito"/>
              </a:rPr>
              <a:t>lego y </a:t>
            </a:r>
            <a:r>
              <a:rPr dirty="0" sz="1400" spc="-5">
                <a:latin typeface="Carlito"/>
                <a:cs typeface="Carlito"/>
              </a:rPr>
              <a:t>como sistema </a:t>
            </a:r>
            <a:r>
              <a:rPr dirty="0" sz="1400">
                <a:latin typeface="Carlito"/>
                <a:cs typeface="Carlito"/>
              </a:rPr>
              <a:t>inteligente  </a:t>
            </a:r>
            <a:r>
              <a:rPr dirty="0" sz="1400" spc="-5">
                <a:latin typeface="Carlito"/>
                <a:cs typeface="Carlito"/>
              </a:rPr>
              <a:t>una micobit, </a:t>
            </a:r>
            <a:r>
              <a:rPr dirty="0" sz="1400">
                <a:latin typeface="Carlito"/>
                <a:cs typeface="Carlito"/>
              </a:rPr>
              <a:t>luego se realizaron mejoras </a:t>
            </a:r>
            <a:r>
              <a:rPr dirty="0" sz="1400" spc="-5">
                <a:latin typeface="Carlito"/>
                <a:cs typeface="Carlito"/>
              </a:rPr>
              <a:t>al </a:t>
            </a:r>
            <a:r>
              <a:rPr dirty="0" sz="1400">
                <a:latin typeface="Carlito"/>
                <a:cs typeface="Carlito"/>
              </a:rPr>
              <a:t>prototipo y se </a:t>
            </a:r>
            <a:r>
              <a:rPr dirty="0" sz="1400" spc="-5">
                <a:latin typeface="Carlito"/>
                <a:cs typeface="Carlito"/>
              </a:rPr>
              <a:t>fabricaron </a:t>
            </a:r>
            <a:r>
              <a:rPr dirty="0" sz="1400">
                <a:latin typeface="Carlito"/>
                <a:cs typeface="Carlito"/>
              </a:rPr>
              <a:t>las </a:t>
            </a:r>
            <a:r>
              <a:rPr dirty="0" sz="1400" spc="-5">
                <a:latin typeface="Carlito"/>
                <a:cs typeface="Carlito"/>
              </a:rPr>
              <a:t>piezas de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estructura de </a:t>
            </a:r>
            <a:r>
              <a:rPr dirty="0" sz="1400" spc="10">
                <a:latin typeface="Carlito"/>
                <a:cs typeface="Carlito"/>
              </a:rPr>
              <a:t>la  </a:t>
            </a:r>
            <a:r>
              <a:rPr dirty="0" sz="1400" spc="-5">
                <a:latin typeface="Carlito"/>
                <a:cs typeface="Carlito"/>
              </a:rPr>
              <a:t>tacadora </a:t>
            </a:r>
            <a:r>
              <a:rPr dirty="0" sz="1400">
                <a:latin typeface="Carlito"/>
                <a:cs typeface="Carlito"/>
              </a:rPr>
              <a:t>y </a:t>
            </a:r>
            <a:r>
              <a:rPr dirty="0" sz="1400" spc="-5">
                <a:latin typeface="Carlito"/>
                <a:cs typeface="Carlito"/>
              </a:rPr>
              <a:t>cernidor utilizando </a:t>
            </a:r>
            <a:r>
              <a:rPr dirty="0" sz="1400">
                <a:latin typeface="Carlito"/>
                <a:cs typeface="Carlito"/>
              </a:rPr>
              <a:t>filamento </a:t>
            </a:r>
            <a:r>
              <a:rPr dirty="0" sz="1400" spc="-5">
                <a:latin typeface="Carlito"/>
                <a:cs typeface="Carlito"/>
              </a:rPr>
              <a:t>PLA (Acido </a:t>
            </a:r>
            <a:r>
              <a:rPr dirty="0" sz="1400">
                <a:latin typeface="Carlito"/>
                <a:cs typeface="Carlito"/>
              </a:rPr>
              <a:t>Poliláctico) </a:t>
            </a:r>
            <a:r>
              <a:rPr dirty="0" sz="1400" spc="-5">
                <a:latin typeface="Carlito"/>
                <a:cs typeface="Carlito"/>
              </a:rPr>
              <a:t>en </a:t>
            </a:r>
            <a:r>
              <a:rPr dirty="0" sz="1400" spc="5">
                <a:latin typeface="Carlito"/>
                <a:cs typeface="Carlito"/>
              </a:rPr>
              <a:t>la </a:t>
            </a:r>
            <a:r>
              <a:rPr dirty="0" sz="1400">
                <a:latin typeface="Carlito"/>
                <a:cs typeface="Carlito"/>
              </a:rPr>
              <a:t>impresora 3d y </a:t>
            </a:r>
            <a:r>
              <a:rPr dirty="0" sz="1400" spc="-5">
                <a:latin typeface="Carlito"/>
                <a:cs typeface="Carlito"/>
              </a:rPr>
              <a:t>como sistema  </a:t>
            </a:r>
            <a:r>
              <a:rPr dirty="0" sz="1400">
                <a:latin typeface="Carlito"/>
                <a:cs typeface="Carlito"/>
              </a:rPr>
              <a:t>inteligente un Arduino </a:t>
            </a:r>
            <a:r>
              <a:rPr dirty="0" sz="1400" spc="-5">
                <a:latin typeface="Carlito"/>
                <a:cs typeface="Carlito"/>
              </a:rPr>
              <a:t>Uno. Para </a:t>
            </a:r>
            <a:r>
              <a:rPr dirty="0" sz="1400">
                <a:latin typeface="Carlito"/>
                <a:cs typeface="Carlito"/>
              </a:rPr>
              <a:t>la estructura </a:t>
            </a:r>
            <a:r>
              <a:rPr dirty="0" sz="1400" spc="-5">
                <a:latin typeface="Carlito"/>
                <a:cs typeface="Carlito"/>
              </a:rPr>
              <a:t>del horno </a:t>
            </a:r>
            <a:r>
              <a:rPr dirty="0" sz="1400">
                <a:latin typeface="Carlito"/>
                <a:cs typeface="Carlito"/>
              </a:rPr>
              <a:t>se </a:t>
            </a:r>
            <a:r>
              <a:rPr dirty="0" sz="1400" spc="-5">
                <a:latin typeface="Carlito"/>
                <a:cs typeface="Carlito"/>
              </a:rPr>
              <a:t>adecuo con </a:t>
            </a:r>
            <a:r>
              <a:rPr dirty="0" sz="1400">
                <a:latin typeface="Carlito"/>
                <a:cs typeface="Carlito"/>
              </a:rPr>
              <a:t>una olla </a:t>
            </a:r>
            <a:r>
              <a:rPr dirty="0" sz="1400" spc="-5">
                <a:latin typeface="Carlito"/>
                <a:cs typeface="Carlito"/>
              </a:rPr>
              <a:t>de barro </a:t>
            </a:r>
            <a:r>
              <a:rPr dirty="0" sz="1400">
                <a:latin typeface="Carlito"/>
                <a:cs typeface="Carlito"/>
              </a:rPr>
              <a:t>elaborada  </a:t>
            </a:r>
            <a:r>
              <a:rPr dirty="0" sz="1400" spc="-5">
                <a:latin typeface="Carlito"/>
                <a:cs typeface="Carlito"/>
              </a:rPr>
              <a:t>por </a:t>
            </a:r>
            <a:r>
              <a:rPr dirty="0" sz="1400">
                <a:latin typeface="Carlito"/>
                <a:cs typeface="Carlito"/>
              </a:rPr>
              <a:t>las </a:t>
            </a:r>
            <a:r>
              <a:rPr dirty="0" sz="1400" spc="-5">
                <a:latin typeface="Carlito"/>
                <a:cs typeface="Carlito"/>
              </a:rPr>
              <a:t>artesanas de </a:t>
            </a:r>
            <a:r>
              <a:rPr dirty="0" sz="1400">
                <a:latin typeface="Carlito"/>
                <a:cs typeface="Carlito"/>
              </a:rPr>
              <a:t>la </a:t>
            </a:r>
            <a:r>
              <a:rPr dirty="0" sz="1400" spc="-5">
                <a:latin typeface="Carlito"/>
                <a:cs typeface="Carlito"/>
              </a:rPr>
              <a:t>vereda el</a:t>
            </a:r>
            <a:r>
              <a:rPr dirty="0" sz="1400" spc="25">
                <a:latin typeface="Carlito"/>
                <a:cs typeface="Carlito"/>
              </a:rPr>
              <a:t> </a:t>
            </a:r>
            <a:r>
              <a:rPr dirty="0" sz="1400" spc="-5">
                <a:latin typeface="Carlito"/>
                <a:cs typeface="Carlito"/>
              </a:rPr>
              <a:t>hatico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1074" y="851153"/>
            <a:ext cx="1118870" cy="1353820"/>
            <a:chOff x="211074" y="851153"/>
            <a:chExt cx="1118870" cy="1353820"/>
          </a:xfrm>
        </p:grpSpPr>
        <p:sp>
          <p:nvSpPr>
            <p:cNvPr id="11" name="object 11"/>
            <p:cNvSpPr/>
            <p:nvPr/>
          </p:nvSpPr>
          <p:spPr>
            <a:xfrm>
              <a:off x="268224" y="908303"/>
              <a:ext cx="943152" cy="12390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9649" y="879728"/>
              <a:ext cx="1061720" cy="1296670"/>
            </a:xfrm>
            <a:custGeom>
              <a:avLst/>
              <a:gdLst/>
              <a:ahLst/>
              <a:cxnLst/>
              <a:rect l="l" t="t" r="r" b="b"/>
              <a:pathLst>
                <a:path w="1061720" h="1296670">
                  <a:moveTo>
                    <a:pt x="0" y="1296162"/>
                  </a:moveTo>
                  <a:lnTo>
                    <a:pt x="1061466" y="1296162"/>
                  </a:lnTo>
                  <a:lnTo>
                    <a:pt x="1061466" y="0"/>
                  </a:lnTo>
                  <a:lnTo>
                    <a:pt x="0" y="0"/>
                  </a:lnTo>
                  <a:lnTo>
                    <a:pt x="0" y="1296162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46122" y="214630"/>
            <a:ext cx="464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</p:txBody>
      </p:sp>
      <p:sp>
        <p:nvSpPr>
          <p:cNvPr id="14" name="object 14"/>
          <p:cNvSpPr/>
          <p:nvPr/>
        </p:nvSpPr>
        <p:spPr>
          <a:xfrm>
            <a:off x="312674" y="2292095"/>
            <a:ext cx="2206498" cy="1613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59835" y="2292095"/>
            <a:ext cx="5481827" cy="1636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295648" y="3994403"/>
            <a:ext cx="1470025" cy="1149350"/>
            <a:chOff x="295648" y="3994403"/>
            <a:chExt cx="1470025" cy="1149350"/>
          </a:xfrm>
        </p:grpSpPr>
        <p:sp>
          <p:nvSpPr>
            <p:cNvPr id="17" name="object 17"/>
            <p:cNvSpPr/>
            <p:nvPr/>
          </p:nvSpPr>
          <p:spPr>
            <a:xfrm>
              <a:off x="295648" y="5016953"/>
              <a:ext cx="1469912" cy="1265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6323" y="3994403"/>
              <a:ext cx="1450848" cy="10287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3249161" y="3992879"/>
            <a:ext cx="1520825" cy="1150620"/>
            <a:chOff x="3249161" y="3992879"/>
            <a:chExt cx="1520825" cy="1150620"/>
          </a:xfrm>
        </p:grpSpPr>
        <p:sp>
          <p:nvSpPr>
            <p:cNvPr id="20" name="object 20"/>
            <p:cNvSpPr/>
            <p:nvPr/>
          </p:nvSpPr>
          <p:spPr>
            <a:xfrm>
              <a:off x="3249161" y="4986576"/>
              <a:ext cx="1520203" cy="1569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59835" y="3992879"/>
              <a:ext cx="1501139" cy="9997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6" y="0"/>
            <a:ext cx="5572233" cy="2572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37347" y="1042429"/>
            <a:ext cx="1406652" cy="3067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54686" y="965453"/>
            <a:ext cx="1118870" cy="1351915"/>
            <a:chOff x="154686" y="965453"/>
            <a:chExt cx="1118870" cy="1351915"/>
          </a:xfrm>
        </p:grpSpPr>
        <p:sp>
          <p:nvSpPr>
            <p:cNvPr id="12" name="object 12"/>
            <p:cNvSpPr/>
            <p:nvPr/>
          </p:nvSpPr>
          <p:spPr>
            <a:xfrm>
              <a:off x="211836" y="1022603"/>
              <a:ext cx="943152" cy="12374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3261" y="994028"/>
              <a:ext cx="1061720" cy="1294765"/>
            </a:xfrm>
            <a:custGeom>
              <a:avLst/>
              <a:gdLst/>
              <a:ahLst/>
              <a:cxnLst/>
              <a:rect l="l" t="t" r="r" b="b"/>
              <a:pathLst>
                <a:path w="1061720" h="1294764">
                  <a:moveTo>
                    <a:pt x="0" y="1294638"/>
                  </a:moveTo>
                  <a:lnTo>
                    <a:pt x="1061465" y="1294638"/>
                  </a:lnTo>
                  <a:lnTo>
                    <a:pt x="1061465" y="0"/>
                  </a:lnTo>
                  <a:lnTo>
                    <a:pt x="0" y="0"/>
                  </a:lnTo>
                  <a:lnTo>
                    <a:pt x="0" y="1294638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46122" y="214630"/>
            <a:ext cx="464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58484" y="781786"/>
            <a:ext cx="7510780" cy="4048125"/>
            <a:chOff x="158484" y="781786"/>
            <a:chExt cx="7510780" cy="4048125"/>
          </a:xfrm>
        </p:grpSpPr>
        <p:sp>
          <p:nvSpPr>
            <p:cNvPr id="16" name="object 16"/>
            <p:cNvSpPr/>
            <p:nvPr/>
          </p:nvSpPr>
          <p:spPr>
            <a:xfrm>
              <a:off x="158484" y="4235191"/>
              <a:ext cx="1482113" cy="515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9163" y="2427732"/>
              <a:ext cx="1463040" cy="18135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48967" y="781786"/>
              <a:ext cx="6019800" cy="40477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844039" y="976883"/>
              <a:ext cx="5449823" cy="34777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922779" y="4658664"/>
            <a:ext cx="13728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Figura 7: Prototipo</a:t>
            </a:r>
            <a:r>
              <a:rPr dirty="0" sz="1000" spc="-7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434343"/>
                </a:solidFill>
                <a:latin typeface="Arial"/>
                <a:cs typeface="Arial"/>
              </a:rPr>
              <a:t>Final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056" y="1100454"/>
            <a:ext cx="1284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CONCLUSIONES</a:t>
            </a:r>
            <a:r>
              <a:rPr dirty="0" sz="1200" spc="-1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056" y="1466214"/>
            <a:ext cx="2075814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El desarrollo del proyecto  es una </a:t>
            </a:r>
            <a:r>
              <a:rPr dirty="0" sz="1400" spc="-10">
                <a:latin typeface="Arial"/>
                <a:cs typeface="Arial"/>
              </a:rPr>
              <a:t>oportunidad para  </a:t>
            </a:r>
            <a:r>
              <a:rPr dirty="0" sz="1400" spc="-5">
                <a:latin typeface="Arial"/>
                <a:cs typeface="Arial"/>
              </a:rPr>
              <a:t>mostrar </a:t>
            </a:r>
            <a:r>
              <a:rPr dirty="0" sz="1400" spc="-1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importancia </a:t>
            </a:r>
            <a:r>
              <a:rPr dirty="0" sz="1400" spc="-15">
                <a:latin typeface="Arial"/>
                <a:cs typeface="Arial"/>
              </a:rPr>
              <a:t>de 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ciencia, </a:t>
            </a:r>
            <a:r>
              <a:rPr dirty="0" sz="1400" spc="-1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tecnología</a:t>
            </a:r>
            <a:r>
              <a:rPr dirty="0" sz="1400" spc="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056" y="2533269"/>
            <a:ext cx="16617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</a:tabLst>
            </a:pPr>
            <a:r>
              <a:rPr dirty="0" sz="1400" spc="-5">
                <a:latin typeface="Arial"/>
                <a:cs typeface="Arial"/>
              </a:rPr>
              <a:t>resolver	problemas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056" y="2319909"/>
            <a:ext cx="207581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493395" algn="l"/>
                <a:tab pos="1694814" algn="l"/>
              </a:tabLst>
            </a:pPr>
            <a:r>
              <a:rPr dirty="0" sz="1400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ac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ó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ara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del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056" y="2746629"/>
            <a:ext cx="9626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mundo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056" y="3173730"/>
            <a:ext cx="207581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040" algn="l"/>
                <a:tab pos="1283970" algn="l"/>
                <a:tab pos="1568450" algn="l"/>
              </a:tabLst>
            </a:pP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g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rj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056" y="3600450"/>
            <a:ext cx="17291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programa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Tinkercad,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056" y="3813759"/>
            <a:ext cx="175133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5535" algn="l"/>
              </a:tabLst>
            </a:pPr>
            <a:r>
              <a:rPr dirty="0" sz="1400" spc="-5">
                <a:latin typeface="Arial"/>
                <a:cs typeface="Arial"/>
              </a:rPr>
              <a:t>estudiantes	tuvieron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oportunidad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056" y="3387090"/>
            <a:ext cx="2075814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Arduino     </a:t>
            </a:r>
            <a:r>
              <a:rPr dirty="0" sz="1400">
                <a:latin typeface="Arial"/>
                <a:cs typeface="Arial"/>
              </a:rPr>
              <a:t>y     utilizar  </a:t>
            </a:r>
            <a:r>
              <a:rPr dirty="0" sz="1400" spc="3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el</a:t>
            </a:r>
            <a:endParaRPr sz="1400">
              <a:latin typeface="Arial"/>
              <a:cs typeface="Arial"/>
            </a:endParaRPr>
          </a:p>
          <a:p>
            <a:pPr algn="just" marL="1865630" marR="6350" indent="-32384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  </a:t>
            </a:r>
            <a:r>
              <a:rPr dirty="0" sz="1400" spc="-15">
                <a:latin typeface="Arial"/>
                <a:cs typeface="Arial"/>
              </a:rPr>
              <a:t>la  </a:t>
            </a:r>
            <a:r>
              <a:rPr dirty="0" sz="1400" spc="-15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056" y="4240784"/>
            <a:ext cx="207518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desarrollar </a:t>
            </a:r>
            <a:r>
              <a:rPr dirty="0" sz="1400">
                <a:latin typeface="Arial"/>
                <a:cs typeface="Arial"/>
              </a:rPr>
              <a:t>su </a:t>
            </a:r>
            <a:r>
              <a:rPr dirty="0" sz="1400" spc="-5">
                <a:latin typeface="Arial"/>
                <a:cs typeface="Arial"/>
              </a:rPr>
              <a:t>creatividad 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pensamiento lógico </a:t>
            </a:r>
            <a:r>
              <a:rPr dirty="0" sz="1400">
                <a:latin typeface="Arial"/>
                <a:cs typeface="Arial"/>
              </a:rPr>
              <a:t>y  </a:t>
            </a:r>
            <a:r>
              <a:rPr dirty="0" sz="1400" spc="-5">
                <a:latin typeface="Arial"/>
                <a:cs typeface="Arial"/>
              </a:rPr>
              <a:t>computacional.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15" name="object 1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778497" y="1901444"/>
            <a:ext cx="12401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0245" algn="l"/>
                <a:tab pos="1091565" algn="l"/>
              </a:tabLst>
            </a:pPr>
            <a:r>
              <a:rPr dirty="0" sz="140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97139" y="1474724"/>
            <a:ext cx="696595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187325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ien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  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ión  </a:t>
            </a:r>
            <a:r>
              <a:rPr dirty="0" sz="1400" spc="-5">
                <a:latin typeface="Arial"/>
                <a:cs typeface="Arial"/>
              </a:rPr>
              <a:t>que</a:t>
            </a:r>
            <a:r>
              <a:rPr dirty="0" sz="1400" spc="295">
                <a:latin typeface="Arial"/>
                <a:cs typeface="Arial"/>
              </a:rPr>
              <a:t> </a:t>
            </a:r>
            <a:r>
              <a:rPr dirty="0" sz="1400" spc="-15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78497" y="2114804"/>
            <a:ext cx="20142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importante </a:t>
            </a:r>
            <a:r>
              <a:rPr dirty="0" sz="1400" spc="-10">
                <a:latin typeface="Arial"/>
                <a:cs typeface="Arial"/>
              </a:rPr>
              <a:t>mantener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78497" y="2327859"/>
            <a:ext cx="201612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4590" algn="l"/>
                <a:tab pos="1913255" algn="l"/>
              </a:tabLst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ida</a:t>
            </a: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atractivas.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78497" y="2968498"/>
            <a:ext cx="2014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255" algn="l"/>
                <a:tab pos="1410335" algn="l"/>
              </a:tabLst>
            </a:pP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ñ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ue</a:t>
            </a:r>
            <a:r>
              <a:rPr dirty="0" sz="1400" spc="-1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78497" y="3181858"/>
            <a:ext cx="20135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5025" algn="l"/>
                <a:tab pos="1804670" algn="l"/>
              </a:tabLst>
            </a:pP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nt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g</a:t>
            </a:r>
            <a:r>
              <a:rPr dirty="0" sz="1400" spc="-1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8497" y="3394913"/>
            <a:ext cx="20148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compartir sus ideas,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78497" y="3608959"/>
            <a:ext cx="20142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680" algn="l"/>
                <a:tab pos="1161415" algn="l"/>
                <a:tab pos="1814195" algn="l"/>
              </a:tabLst>
            </a:pPr>
            <a:r>
              <a:rPr dirty="0" sz="1400" spc="-5">
                <a:latin typeface="Arial"/>
                <a:cs typeface="Arial"/>
              </a:rPr>
              <a:t>qu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pu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nhi</a:t>
            </a:r>
            <a:r>
              <a:rPr dirty="0" sz="1400" spc="-10">
                <a:latin typeface="Arial"/>
                <a:cs typeface="Arial"/>
              </a:rPr>
              <a:t>b</a:t>
            </a:r>
            <a:r>
              <a:rPr dirty="0" sz="1400">
                <a:latin typeface="Arial"/>
                <a:cs typeface="Arial"/>
              </a:rPr>
              <a:t>ir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su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78497" y="3822293"/>
            <a:ext cx="9366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creat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idad</a:t>
            </a:r>
            <a:r>
              <a:rPr dirty="0" sz="140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313558" y="58623"/>
            <a:ext cx="5573395" cy="12287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59205" marR="837565" indent="-1247140">
              <a:lnSpc>
                <a:spcPct val="100000"/>
              </a:lnSpc>
              <a:spcBef>
                <a:spcPts val="105"/>
              </a:spcBef>
            </a:pPr>
            <a:r>
              <a:rPr dirty="0" spc="-195"/>
              <a:t>Reflexión, </a:t>
            </a:r>
            <a:r>
              <a:rPr dirty="0" spc="-190"/>
              <a:t>evaluación</a:t>
            </a:r>
            <a:r>
              <a:rPr dirty="0" spc="-355"/>
              <a:t> </a:t>
            </a:r>
            <a:r>
              <a:rPr dirty="0" spc="-245"/>
              <a:t>y  </a:t>
            </a:r>
            <a:r>
              <a:rPr dirty="0" spc="-160"/>
              <a:t>conclusión</a:t>
            </a:r>
          </a:p>
          <a:p>
            <a:pPr marL="226695">
              <a:lnSpc>
                <a:spcPct val="100000"/>
              </a:lnSpc>
              <a:spcBef>
                <a:spcPts val="105"/>
              </a:spcBef>
              <a:tabLst>
                <a:tab pos="4477385" algn="l"/>
              </a:tabLst>
            </a:pP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Aportes:	</a:t>
            </a:r>
            <a:r>
              <a:rPr dirty="0" sz="1400" spc="-5">
                <a:solidFill>
                  <a:srgbClr val="C00000"/>
                </a:solidFill>
                <a:latin typeface="Arial"/>
                <a:cs typeface="Arial"/>
              </a:rPr>
              <a:t>Dificultades</a:t>
            </a:r>
            <a:r>
              <a:rPr dirty="0" sz="1400" spc="-1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10" b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28061" y="1474724"/>
            <a:ext cx="53848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62755" algn="l"/>
                <a:tab pos="4947285" algn="l"/>
              </a:tabLst>
            </a:pP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ec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1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g</a:t>
            </a:r>
            <a:r>
              <a:rPr dirty="0" sz="1400">
                <a:latin typeface="Arial"/>
                <a:cs typeface="Arial"/>
              </a:rPr>
              <a:t>í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inno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ac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ó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ni</a:t>
            </a:r>
            <a:r>
              <a:rPr dirty="0" sz="1400" spc="-15">
                <a:latin typeface="Arial"/>
                <a:cs typeface="Arial"/>
              </a:rPr>
              <a:t>ñ</a:t>
            </a:r>
            <a:r>
              <a:rPr dirty="0" sz="1400">
                <a:latin typeface="Arial"/>
                <a:cs typeface="Arial"/>
              </a:rPr>
              <a:t>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28061" y="1688083"/>
            <a:ext cx="53797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8670" algn="l"/>
                <a:tab pos="1080770" algn="l"/>
                <a:tab pos="1678305" algn="l"/>
                <a:tab pos="2838450" algn="l"/>
                <a:tab pos="3120390" algn="l"/>
                <a:tab pos="4262755" algn="l"/>
                <a:tab pos="5168265" algn="l"/>
              </a:tabLst>
            </a:pP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udan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ar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ro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nc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pe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í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d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5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28061" y="1901444"/>
            <a:ext cx="397446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ambiental al </a:t>
            </a:r>
            <a:r>
              <a:rPr dirty="0" sz="1400" spc="-10">
                <a:latin typeface="Arial"/>
                <a:cs typeface="Arial"/>
              </a:rPr>
              <a:t>mostrar </a:t>
            </a:r>
            <a:r>
              <a:rPr dirty="0" sz="1400" spc="-5">
                <a:latin typeface="Arial"/>
                <a:cs typeface="Arial"/>
              </a:rPr>
              <a:t>cómo las acciones </a:t>
            </a:r>
            <a:r>
              <a:rPr dirty="0" sz="1400" spc="-10">
                <a:latin typeface="Arial"/>
                <a:cs typeface="Arial"/>
              </a:rPr>
              <a:t>humanas  </a:t>
            </a:r>
            <a:r>
              <a:rPr dirty="0" sz="1400" spc="-5">
                <a:latin typeface="Arial"/>
                <a:cs typeface="Arial"/>
              </a:rPr>
              <a:t>están afectando al medio ambiente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cómo </a:t>
            </a:r>
            <a:r>
              <a:rPr dirty="0" sz="1400" spc="5">
                <a:latin typeface="Arial"/>
                <a:cs typeface="Arial"/>
              </a:rPr>
              <a:t>se  </a:t>
            </a:r>
            <a:r>
              <a:rPr dirty="0" sz="1400" spc="-5">
                <a:latin typeface="Arial"/>
                <a:cs typeface="Arial"/>
              </a:rPr>
              <a:t>pueden implementar soluciones tecnológicas para  </a:t>
            </a:r>
            <a:r>
              <a:rPr dirty="0" sz="1400">
                <a:latin typeface="Arial"/>
                <a:cs typeface="Arial"/>
              </a:rPr>
              <a:t>reducir la </a:t>
            </a:r>
            <a:r>
              <a:rPr dirty="0" sz="1400" spc="-5">
                <a:latin typeface="Arial"/>
                <a:cs typeface="Arial"/>
              </a:rPr>
              <a:t>huella de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carbono.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28061" y="2968498"/>
            <a:ext cx="39725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2150" algn="l"/>
                <a:tab pos="928369" algn="l"/>
                <a:tab pos="1291590" algn="l"/>
                <a:tab pos="1852295" algn="l"/>
                <a:tab pos="2088514" algn="l"/>
                <a:tab pos="3060700" algn="l"/>
              </a:tabLst>
            </a:pPr>
            <a:r>
              <a:rPr dirty="0" sz="1400" spc="-5">
                <a:latin typeface="Arial"/>
                <a:cs typeface="Arial"/>
              </a:rPr>
              <a:t>La impresión 3D es una tecnología que puede 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>
                <a:latin typeface="Arial"/>
                <a:cs typeface="Arial"/>
              </a:rPr>
              <a:t>udar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ni</a:t>
            </a:r>
            <a:r>
              <a:rPr dirty="0" sz="1400" spc="-15">
                <a:latin typeface="Arial"/>
                <a:cs typeface="Arial"/>
              </a:rPr>
              <a:t>ñ</a:t>
            </a:r>
            <a:r>
              <a:rPr dirty="0" sz="1400">
                <a:latin typeface="Arial"/>
                <a:cs typeface="Arial"/>
              </a:rPr>
              <a:t>os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roll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habil</a:t>
            </a:r>
            <a:r>
              <a:rPr dirty="0" sz="1400" spc="-1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-15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28061" y="3394913"/>
            <a:ext cx="397192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3950" algn="l"/>
                <a:tab pos="1792605" algn="l"/>
                <a:tab pos="2923540" algn="l"/>
              </a:tabLst>
            </a:pP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po</a:t>
            </a:r>
            <a:r>
              <a:rPr dirty="0" sz="1400" spc="-20">
                <a:latin typeface="Arial"/>
                <a:cs typeface="Arial"/>
              </a:rPr>
              <a:t>r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20">
                <a:latin typeface="Arial"/>
                <a:cs typeface="Arial"/>
              </a:rPr>
              <a:t>m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: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ida</a:t>
            </a: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,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1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5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28061" y="3608959"/>
            <a:ext cx="3973195" cy="15182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999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crítico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resolución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problemas, Competencias  STEAM, Trabajo en equipo. </a:t>
            </a:r>
            <a:r>
              <a:rPr dirty="0" sz="1400" spc="-1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impresión 3D  ayuda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los niños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desarrollar su curiosidad </a:t>
            </a:r>
            <a:r>
              <a:rPr dirty="0" sz="1400">
                <a:latin typeface="Arial"/>
                <a:cs typeface="Arial"/>
              </a:rPr>
              <a:t>y  </a:t>
            </a:r>
            <a:r>
              <a:rPr dirty="0" sz="1400" spc="-5">
                <a:latin typeface="Arial"/>
                <a:cs typeface="Arial"/>
              </a:rPr>
              <a:t>entusiasmo por el aprendizaje, </a:t>
            </a:r>
            <a:r>
              <a:rPr dirty="0" sz="1400">
                <a:latin typeface="Arial"/>
                <a:cs typeface="Arial"/>
              </a:rPr>
              <a:t>al </a:t>
            </a:r>
            <a:r>
              <a:rPr dirty="0" sz="1400" spc="-5">
                <a:latin typeface="Arial"/>
                <a:cs typeface="Arial"/>
              </a:rPr>
              <a:t>ver cómo </a:t>
            </a:r>
            <a:r>
              <a:rPr dirty="0" sz="1400" spc="-10">
                <a:latin typeface="Arial"/>
                <a:cs typeface="Arial"/>
              </a:rPr>
              <a:t>sus  </a:t>
            </a:r>
            <a:r>
              <a:rPr dirty="0" sz="1400" spc="-5">
                <a:latin typeface="Arial"/>
                <a:cs typeface="Arial"/>
              </a:rPr>
              <a:t>ideas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convierten </a:t>
            </a:r>
            <a:r>
              <a:rPr dirty="0" sz="1400">
                <a:latin typeface="Arial"/>
                <a:cs typeface="Arial"/>
              </a:rPr>
              <a:t>en </a:t>
            </a:r>
            <a:r>
              <a:rPr dirty="0" sz="1400" spc="-5">
                <a:latin typeface="Arial"/>
                <a:cs typeface="Arial"/>
              </a:rPr>
              <a:t>objetos tangibles, los  niños pueden sentirse inspirados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aprender más  </a:t>
            </a:r>
            <a:r>
              <a:rPr dirty="0" sz="1400">
                <a:latin typeface="Arial"/>
                <a:cs typeface="Arial"/>
              </a:rPr>
              <a:t>sobre </a:t>
            </a:r>
            <a:r>
              <a:rPr dirty="0" sz="1400" spc="-5">
                <a:latin typeface="Arial"/>
                <a:cs typeface="Arial"/>
              </a:rPr>
              <a:t>el </a:t>
            </a:r>
            <a:r>
              <a:rPr dirty="0" sz="1400">
                <a:latin typeface="Arial"/>
                <a:cs typeface="Arial"/>
              </a:rPr>
              <a:t>mundo </a:t>
            </a:r>
            <a:r>
              <a:rPr dirty="0" sz="1400" spc="-5">
                <a:latin typeface="Arial"/>
                <a:cs typeface="Arial"/>
              </a:rPr>
              <a:t>que </a:t>
            </a:r>
            <a:r>
              <a:rPr dirty="0" sz="1400">
                <a:latin typeface="Arial"/>
                <a:cs typeface="Arial"/>
              </a:rPr>
              <a:t>les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rodea.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1198" y="661416"/>
            <a:ext cx="2853055" cy="3950970"/>
          </a:xfrm>
          <a:custGeom>
            <a:avLst/>
            <a:gdLst/>
            <a:ahLst/>
            <a:cxnLst/>
            <a:rect l="l" t="t" r="r" b="b"/>
            <a:pathLst>
              <a:path w="2853054" h="3950970">
                <a:moveTo>
                  <a:pt x="2413507" y="0"/>
                </a:moveTo>
                <a:lnTo>
                  <a:pt x="0" y="1537081"/>
                </a:lnTo>
                <a:lnTo>
                  <a:pt x="1537207" y="3950639"/>
                </a:lnTo>
                <a:lnTo>
                  <a:pt x="2852801" y="3112686"/>
                </a:lnTo>
                <a:lnTo>
                  <a:pt x="2852801" y="689679"/>
                </a:lnTo>
                <a:lnTo>
                  <a:pt x="2413507" y="0"/>
                </a:lnTo>
                <a:close/>
              </a:path>
            </a:pathLst>
          </a:custGeom>
          <a:solidFill>
            <a:srgbClr val="14498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2927604"/>
              <a:ext cx="2810510" cy="2216150"/>
            </a:xfrm>
            <a:custGeom>
              <a:avLst/>
              <a:gdLst/>
              <a:ahLst/>
              <a:cxnLst/>
              <a:rect l="l" t="t" r="r" b="b"/>
              <a:pathLst>
                <a:path w="2810510" h="2216150">
                  <a:moveTo>
                    <a:pt x="1314450" y="0"/>
                  </a:moveTo>
                  <a:lnTo>
                    <a:pt x="1266039" y="768"/>
                  </a:lnTo>
                  <a:lnTo>
                    <a:pt x="1218013" y="3058"/>
                  </a:lnTo>
                  <a:lnTo>
                    <a:pt x="1170394" y="6847"/>
                  </a:lnTo>
                  <a:lnTo>
                    <a:pt x="1123205" y="12110"/>
                  </a:lnTo>
                  <a:lnTo>
                    <a:pt x="1076470" y="18826"/>
                  </a:lnTo>
                  <a:lnTo>
                    <a:pt x="1030212" y="26970"/>
                  </a:lnTo>
                  <a:lnTo>
                    <a:pt x="984454" y="36520"/>
                  </a:lnTo>
                  <a:lnTo>
                    <a:pt x="939219" y="47452"/>
                  </a:lnTo>
                  <a:lnTo>
                    <a:pt x="894531" y="59744"/>
                  </a:lnTo>
                  <a:lnTo>
                    <a:pt x="850413" y="73371"/>
                  </a:lnTo>
                  <a:lnTo>
                    <a:pt x="806887" y="88310"/>
                  </a:lnTo>
                  <a:lnTo>
                    <a:pt x="763978" y="104540"/>
                  </a:lnTo>
                  <a:lnTo>
                    <a:pt x="721709" y="122035"/>
                  </a:lnTo>
                  <a:lnTo>
                    <a:pt x="680101" y="140774"/>
                  </a:lnTo>
                  <a:lnTo>
                    <a:pt x="639180" y="160732"/>
                  </a:lnTo>
                  <a:lnTo>
                    <a:pt x="598968" y="181887"/>
                  </a:lnTo>
                  <a:lnTo>
                    <a:pt x="559488" y="204216"/>
                  </a:lnTo>
                  <a:lnTo>
                    <a:pt x="520764" y="227694"/>
                  </a:lnTo>
                  <a:lnTo>
                    <a:pt x="482818" y="252300"/>
                  </a:lnTo>
                  <a:lnTo>
                    <a:pt x="445674" y="278009"/>
                  </a:lnTo>
                  <a:lnTo>
                    <a:pt x="409356" y="304799"/>
                  </a:lnTo>
                  <a:lnTo>
                    <a:pt x="373885" y="332646"/>
                  </a:lnTo>
                  <a:lnTo>
                    <a:pt x="339287" y="361527"/>
                  </a:lnTo>
                  <a:lnTo>
                    <a:pt x="305583" y="391419"/>
                  </a:lnTo>
                  <a:lnTo>
                    <a:pt x="272797" y="422299"/>
                  </a:lnTo>
                  <a:lnTo>
                    <a:pt x="240952" y="454143"/>
                  </a:lnTo>
                  <a:lnTo>
                    <a:pt x="210072" y="486929"/>
                  </a:lnTo>
                  <a:lnTo>
                    <a:pt x="180179" y="520632"/>
                  </a:lnTo>
                  <a:lnTo>
                    <a:pt x="151298" y="555231"/>
                  </a:lnTo>
                  <a:lnTo>
                    <a:pt x="123450" y="590701"/>
                  </a:lnTo>
                  <a:lnTo>
                    <a:pt x="96660" y="627019"/>
                  </a:lnTo>
                  <a:lnTo>
                    <a:pt x="70950" y="664163"/>
                  </a:lnTo>
                  <a:lnTo>
                    <a:pt x="46344" y="702108"/>
                  </a:lnTo>
                  <a:lnTo>
                    <a:pt x="22865" y="740833"/>
                  </a:lnTo>
                  <a:lnTo>
                    <a:pt x="536" y="780313"/>
                  </a:lnTo>
                  <a:lnTo>
                    <a:pt x="0" y="2210267"/>
                  </a:lnTo>
                  <a:lnTo>
                    <a:pt x="536" y="2211288"/>
                  </a:lnTo>
                  <a:lnTo>
                    <a:pt x="3142" y="2215894"/>
                  </a:lnTo>
                  <a:lnTo>
                    <a:pt x="2625762" y="2215894"/>
                  </a:lnTo>
                  <a:lnTo>
                    <a:pt x="2649523" y="2171075"/>
                  </a:lnTo>
                  <a:lnTo>
                    <a:pt x="2669481" y="2130154"/>
                  </a:lnTo>
                  <a:lnTo>
                    <a:pt x="2688220" y="2088547"/>
                  </a:lnTo>
                  <a:lnTo>
                    <a:pt x="2705715" y="2046277"/>
                  </a:lnTo>
                  <a:lnTo>
                    <a:pt x="2721945" y="2003368"/>
                  </a:lnTo>
                  <a:lnTo>
                    <a:pt x="2736884" y="1959843"/>
                  </a:lnTo>
                  <a:lnTo>
                    <a:pt x="2750511" y="1915724"/>
                  </a:lnTo>
                  <a:lnTo>
                    <a:pt x="2762803" y="1871036"/>
                  </a:lnTo>
                  <a:lnTo>
                    <a:pt x="2773735" y="1825801"/>
                  </a:lnTo>
                  <a:lnTo>
                    <a:pt x="2783285" y="1780043"/>
                  </a:lnTo>
                  <a:lnTo>
                    <a:pt x="2791429" y="1733785"/>
                  </a:lnTo>
                  <a:lnTo>
                    <a:pt x="2798145" y="1687050"/>
                  </a:lnTo>
                  <a:lnTo>
                    <a:pt x="2803408" y="1639862"/>
                  </a:lnTo>
                  <a:lnTo>
                    <a:pt x="2807197" y="1592242"/>
                  </a:lnTo>
                  <a:lnTo>
                    <a:pt x="2809487" y="1544216"/>
                  </a:lnTo>
                  <a:lnTo>
                    <a:pt x="2810256" y="1495805"/>
                  </a:lnTo>
                  <a:lnTo>
                    <a:pt x="2809487" y="1447394"/>
                  </a:lnTo>
                  <a:lnTo>
                    <a:pt x="2807197" y="1399366"/>
                  </a:lnTo>
                  <a:lnTo>
                    <a:pt x="2803408" y="1351746"/>
                  </a:lnTo>
                  <a:lnTo>
                    <a:pt x="2798145" y="1304556"/>
                  </a:lnTo>
                  <a:lnTo>
                    <a:pt x="2791429" y="1257820"/>
                  </a:lnTo>
                  <a:lnTo>
                    <a:pt x="2783285" y="1211561"/>
                  </a:lnTo>
                  <a:lnTo>
                    <a:pt x="2773735" y="1165802"/>
                  </a:lnTo>
                  <a:lnTo>
                    <a:pt x="2762803" y="1120567"/>
                  </a:lnTo>
                  <a:lnTo>
                    <a:pt x="2750511" y="1075878"/>
                  </a:lnTo>
                  <a:lnTo>
                    <a:pt x="2736884" y="1031759"/>
                  </a:lnTo>
                  <a:lnTo>
                    <a:pt x="2721945" y="988233"/>
                  </a:lnTo>
                  <a:lnTo>
                    <a:pt x="2705715" y="945324"/>
                  </a:lnTo>
                  <a:lnTo>
                    <a:pt x="2688220" y="903054"/>
                  </a:lnTo>
                  <a:lnTo>
                    <a:pt x="2669481" y="861446"/>
                  </a:lnTo>
                  <a:lnTo>
                    <a:pt x="2649523" y="820525"/>
                  </a:lnTo>
                  <a:lnTo>
                    <a:pt x="2628368" y="780313"/>
                  </a:lnTo>
                  <a:lnTo>
                    <a:pt x="2606040" y="740833"/>
                  </a:lnTo>
                  <a:lnTo>
                    <a:pt x="2582561" y="702108"/>
                  </a:lnTo>
                  <a:lnTo>
                    <a:pt x="2557955" y="664163"/>
                  </a:lnTo>
                  <a:lnTo>
                    <a:pt x="2532246" y="627019"/>
                  </a:lnTo>
                  <a:lnTo>
                    <a:pt x="2505456" y="590701"/>
                  </a:lnTo>
                  <a:lnTo>
                    <a:pt x="2477609" y="555231"/>
                  </a:lnTo>
                  <a:lnTo>
                    <a:pt x="2448728" y="520632"/>
                  </a:lnTo>
                  <a:lnTo>
                    <a:pt x="2418836" y="486929"/>
                  </a:lnTo>
                  <a:lnTo>
                    <a:pt x="2387956" y="454143"/>
                  </a:lnTo>
                  <a:lnTo>
                    <a:pt x="2356112" y="422299"/>
                  </a:lnTo>
                  <a:lnTo>
                    <a:pt x="2323326" y="391419"/>
                  </a:lnTo>
                  <a:lnTo>
                    <a:pt x="2289623" y="361527"/>
                  </a:lnTo>
                  <a:lnTo>
                    <a:pt x="2255024" y="332646"/>
                  </a:lnTo>
                  <a:lnTo>
                    <a:pt x="2219554" y="304799"/>
                  </a:lnTo>
                  <a:lnTo>
                    <a:pt x="2183236" y="278009"/>
                  </a:lnTo>
                  <a:lnTo>
                    <a:pt x="2146092" y="252300"/>
                  </a:lnTo>
                  <a:lnTo>
                    <a:pt x="2108147" y="227694"/>
                  </a:lnTo>
                  <a:lnTo>
                    <a:pt x="2069422" y="204216"/>
                  </a:lnTo>
                  <a:lnTo>
                    <a:pt x="2029942" y="181887"/>
                  </a:lnTo>
                  <a:lnTo>
                    <a:pt x="1989730" y="160732"/>
                  </a:lnTo>
                  <a:lnTo>
                    <a:pt x="1948809" y="140774"/>
                  </a:lnTo>
                  <a:lnTo>
                    <a:pt x="1907201" y="122035"/>
                  </a:lnTo>
                  <a:lnTo>
                    <a:pt x="1864931" y="104540"/>
                  </a:lnTo>
                  <a:lnTo>
                    <a:pt x="1822022" y="88310"/>
                  </a:lnTo>
                  <a:lnTo>
                    <a:pt x="1778496" y="73371"/>
                  </a:lnTo>
                  <a:lnTo>
                    <a:pt x="1734377" y="59744"/>
                  </a:lnTo>
                  <a:lnTo>
                    <a:pt x="1689688" y="47452"/>
                  </a:lnTo>
                  <a:lnTo>
                    <a:pt x="1644453" y="36520"/>
                  </a:lnTo>
                  <a:lnTo>
                    <a:pt x="1598694" y="26970"/>
                  </a:lnTo>
                  <a:lnTo>
                    <a:pt x="1552435" y="18826"/>
                  </a:lnTo>
                  <a:lnTo>
                    <a:pt x="1505699" y="12110"/>
                  </a:lnTo>
                  <a:lnTo>
                    <a:pt x="1458509" y="6847"/>
                  </a:lnTo>
                  <a:lnTo>
                    <a:pt x="1410889" y="3058"/>
                  </a:lnTo>
                  <a:lnTo>
                    <a:pt x="1362861" y="768"/>
                  </a:lnTo>
                  <a:lnTo>
                    <a:pt x="1314450" y="0"/>
                  </a:lnTo>
                  <a:close/>
                </a:path>
              </a:pathLst>
            </a:custGeom>
            <a:solidFill>
              <a:srgbClr val="C710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2927604"/>
              <a:ext cx="2810510" cy="2216150"/>
            </a:xfrm>
            <a:custGeom>
              <a:avLst/>
              <a:gdLst/>
              <a:ahLst/>
              <a:cxnLst/>
              <a:rect l="l" t="t" r="r" b="b"/>
              <a:pathLst>
                <a:path w="2810510" h="2216150">
                  <a:moveTo>
                    <a:pt x="1314450" y="0"/>
                  </a:moveTo>
                  <a:lnTo>
                    <a:pt x="1266039" y="768"/>
                  </a:lnTo>
                  <a:lnTo>
                    <a:pt x="1218013" y="3058"/>
                  </a:lnTo>
                  <a:lnTo>
                    <a:pt x="1170394" y="6847"/>
                  </a:lnTo>
                  <a:lnTo>
                    <a:pt x="1123205" y="12110"/>
                  </a:lnTo>
                  <a:lnTo>
                    <a:pt x="1076470" y="18826"/>
                  </a:lnTo>
                  <a:lnTo>
                    <a:pt x="1030212" y="26970"/>
                  </a:lnTo>
                  <a:lnTo>
                    <a:pt x="984454" y="36520"/>
                  </a:lnTo>
                  <a:lnTo>
                    <a:pt x="939219" y="47452"/>
                  </a:lnTo>
                  <a:lnTo>
                    <a:pt x="894531" y="59744"/>
                  </a:lnTo>
                  <a:lnTo>
                    <a:pt x="850413" y="73371"/>
                  </a:lnTo>
                  <a:lnTo>
                    <a:pt x="806887" y="88310"/>
                  </a:lnTo>
                  <a:lnTo>
                    <a:pt x="763978" y="104540"/>
                  </a:lnTo>
                  <a:lnTo>
                    <a:pt x="721709" y="122035"/>
                  </a:lnTo>
                  <a:lnTo>
                    <a:pt x="680101" y="140774"/>
                  </a:lnTo>
                  <a:lnTo>
                    <a:pt x="639180" y="160732"/>
                  </a:lnTo>
                  <a:lnTo>
                    <a:pt x="598968" y="181887"/>
                  </a:lnTo>
                  <a:lnTo>
                    <a:pt x="559488" y="204216"/>
                  </a:lnTo>
                  <a:lnTo>
                    <a:pt x="520764" y="227694"/>
                  </a:lnTo>
                  <a:lnTo>
                    <a:pt x="482818" y="252300"/>
                  </a:lnTo>
                  <a:lnTo>
                    <a:pt x="445674" y="278009"/>
                  </a:lnTo>
                  <a:lnTo>
                    <a:pt x="409356" y="304799"/>
                  </a:lnTo>
                  <a:lnTo>
                    <a:pt x="373885" y="332646"/>
                  </a:lnTo>
                  <a:lnTo>
                    <a:pt x="339287" y="361527"/>
                  </a:lnTo>
                  <a:lnTo>
                    <a:pt x="305583" y="391419"/>
                  </a:lnTo>
                  <a:lnTo>
                    <a:pt x="272797" y="422299"/>
                  </a:lnTo>
                  <a:lnTo>
                    <a:pt x="240952" y="454143"/>
                  </a:lnTo>
                  <a:lnTo>
                    <a:pt x="210072" y="486929"/>
                  </a:lnTo>
                  <a:lnTo>
                    <a:pt x="180179" y="520632"/>
                  </a:lnTo>
                  <a:lnTo>
                    <a:pt x="151298" y="555231"/>
                  </a:lnTo>
                  <a:lnTo>
                    <a:pt x="123450" y="590701"/>
                  </a:lnTo>
                  <a:lnTo>
                    <a:pt x="96660" y="627019"/>
                  </a:lnTo>
                  <a:lnTo>
                    <a:pt x="70950" y="664163"/>
                  </a:lnTo>
                  <a:lnTo>
                    <a:pt x="46344" y="702108"/>
                  </a:lnTo>
                  <a:lnTo>
                    <a:pt x="22865" y="740833"/>
                  </a:lnTo>
                  <a:lnTo>
                    <a:pt x="536" y="780313"/>
                  </a:lnTo>
                  <a:lnTo>
                    <a:pt x="0" y="2210267"/>
                  </a:lnTo>
                  <a:lnTo>
                    <a:pt x="536" y="2211288"/>
                  </a:lnTo>
                  <a:lnTo>
                    <a:pt x="3142" y="2215894"/>
                  </a:lnTo>
                  <a:lnTo>
                    <a:pt x="2625762" y="2215894"/>
                  </a:lnTo>
                  <a:lnTo>
                    <a:pt x="2649523" y="2171075"/>
                  </a:lnTo>
                  <a:lnTo>
                    <a:pt x="2669481" y="2130154"/>
                  </a:lnTo>
                  <a:lnTo>
                    <a:pt x="2688220" y="2088547"/>
                  </a:lnTo>
                  <a:lnTo>
                    <a:pt x="2705715" y="2046277"/>
                  </a:lnTo>
                  <a:lnTo>
                    <a:pt x="2721945" y="2003368"/>
                  </a:lnTo>
                  <a:lnTo>
                    <a:pt x="2736884" y="1959843"/>
                  </a:lnTo>
                  <a:lnTo>
                    <a:pt x="2750511" y="1915724"/>
                  </a:lnTo>
                  <a:lnTo>
                    <a:pt x="2762803" y="1871036"/>
                  </a:lnTo>
                  <a:lnTo>
                    <a:pt x="2773735" y="1825801"/>
                  </a:lnTo>
                  <a:lnTo>
                    <a:pt x="2783285" y="1780043"/>
                  </a:lnTo>
                  <a:lnTo>
                    <a:pt x="2791429" y="1733785"/>
                  </a:lnTo>
                  <a:lnTo>
                    <a:pt x="2798145" y="1687050"/>
                  </a:lnTo>
                  <a:lnTo>
                    <a:pt x="2803408" y="1639862"/>
                  </a:lnTo>
                  <a:lnTo>
                    <a:pt x="2807197" y="1592242"/>
                  </a:lnTo>
                  <a:lnTo>
                    <a:pt x="2809487" y="1544216"/>
                  </a:lnTo>
                  <a:lnTo>
                    <a:pt x="2810256" y="1495805"/>
                  </a:lnTo>
                  <a:lnTo>
                    <a:pt x="2809487" y="1447394"/>
                  </a:lnTo>
                  <a:lnTo>
                    <a:pt x="2807197" y="1399366"/>
                  </a:lnTo>
                  <a:lnTo>
                    <a:pt x="2803408" y="1351746"/>
                  </a:lnTo>
                  <a:lnTo>
                    <a:pt x="2798145" y="1304556"/>
                  </a:lnTo>
                  <a:lnTo>
                    <a:pt x="2791429" y="1257820"/>
                  </a:lnTo>
                  <a:lnTo>
                    <a:pt x="2783285" y="1211561"/>
                  </a:lnTo>
                  <a:lnTo>
                    <a:pt x="2773735" y="1165802"/>
                  </a:lnTo>
                  <a:lnTo>
                    <a:pt x="2762803" y="1120567"/>
                  </a:lnTo>
                  <a:lnTo>
                    <a:pt x="2750511" y="1075878"/>
                  </a:lnTo>
                  <a:lnTo>
                    <a:pt x="2736884" y="1031759"/>
                  </a:lnTo>
                  <a:lnTo>
                    <a:pt x="2721945" y="988233"/>
                  </a:lnTo>
                  <a:lnTo>
                    <a:pt x="2705715" y="945324"/>
                  </a:lnTo>
                  <a:lnTo>
                    <a:pt x="2688220" y="903054"/>
                  </a:lnTo>
                  <a:lnTo>
                    <a:pt x="2669481" y="861446"/>
                  </a:lnTo>
                  <a:lnTo>
                    <a:pt x="2649523" y="820525"/>
                  </a:lnTo>
                  <a:lnTo>
                    <a:pt x="2628368" y="780313"/>
                  </a:lnTo>
                  <a:lnTo>
                    <a:pt x="2606040" y="740833"/>
                  </a:lnTo>
                  <a:lnTo>
                    <a:pt x="2582561" y="702108"/>
                  </a:lnTo>
                  <a:lnTo>
                    <a:pt x="2557955" y="664163"/>
                  </a:lnTo>
                  <a:lnTo>
                    <a:pt x="2532246" y="627019"/>
                  </a:lnTo>
                  <a:lnTo>
                    <a:pt x="2505456" y="590701"/>
                  </a:lnTo>
                  <a:lnTo>
                    <a:pt x="2477609" y="555231"/>
                  </a:lnTo>
                  <a:lnTo>
                    <a:pt x="2448728" y="520632"/>
                  </a:lnTo>
                  <a:lnTo>
                    <a:pt x="2418836" y="486929"/>
                  </a:lnTo>
                  <a:lnTo>
                    <a:pt x="2387956" y="454143"/>
                  </a:lnTo>
                  <a:lnTo>
                    <a:pt x="2356112" y="422299"/>
                  </a:lnTo>
                  <a:lnTo>
                    <a:pt x="2323326" y="391419"/>
                  </a:lnTo>
                  <a:lnTo>
                    <a:pt x="2289623" y="361527"/>
                  </a:lnTo>
                  <a:lnTo>
                    <a:pt x="2255024" y="332646"/>
                  </a:lnTo>
                  <a:lnTo>
                    <a:pt x="2219554" y="304799"/>
                  </a:lnTo>
                  <a:lnTo>
                    <a:pt x="2183236" y="278009"/>
                  </a:lnTo>
                  <a:lnTo>
                    <a:pt x="2146092" y="252300"/>
                  </a:lnTo>
                  <a:lnTo>
                    <a:pt x="2108147" y="227694"/>
                  </a:lnTo>
                  <a:lnTo>
                    <a:pt x="2069422" y="204216"/>
                  </a:lnTo>
                  <a:lnTo>
                    <a:pt x="2029942" y="181887"/>
                  </a:lnTo>
                  <a:lnTo>
                    <a:pt x="1989730" y="160732"/>
                  </a:lnTo>
                  <a:lnTo>
                    <a:pt x="1948809" y="140774"/>
                  </a:lnTo>
                  <a:lnTo>
                    <a:pt x="1907201" y="122035"/>
                  </a:lnTo>
                  <a:lnTo>
                    <a:pt x="1864931" y="104540"/>
                  </a:lnTo>
                  <a:lnTo>
                    <a:pt x="1822022" y="88310"/>
                  </a:lnTo>
                  <a:lnTo>
                    <a:pt x="1778496" y="73371"/>
                  </a:lnTo>
                  <a:lnTo>
                    <a:pt x="1734377" y="59744"/>
                  </a:lnTo>
                  <a:lnTo>
                    <a:pt x="1689688" y="47452"/>
                  </a:lnTo>
                  <a:lnTo>
                    <a:pt x="1644453" y="36520"/>
                  </a:lnTo>
                  <a:lnTo>
                    <a:pt x="1598694" y="26970"/>
                  </a:lnTo>
                  <a:lnTo>
                    <a:pt x="1552435" y="18826"/>
                  </a:lnTo>
                  <a:lnTo>
                    <a:pt x="1505699" y="12110"/>
                  </a:lnTo>
                  <a:lnTo>
                    <a:pt x="1458509" y="6847"/>
                  </a:lnTo>
                  <a:lnTo>
                    <a:pt x="1410889" y="3058"/>
                  </a:lnTo>
                  <a:lnTo>
                    <a:pt x="1362861" y="768"/>
                  </a:lnTo>
                  <a:lnTo>
                    <a:pt x="1314450" y="0"/>
                  </a:lnTo>
                  <a:close/>
                </a:path>
              </a:pathLst>
            </a:custGeom>
            <a:solidFill>
              <a:srgbClr val="C710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0103" y="4090517"/>
            <a:ext cx="1838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75">
                <a:solidFill>
                  <a:srgbClr val="FFFFFF"/>
                </a:solidFill>
              </a:rPr>
              <a:t>G</a:t>
            </a:r>
            <a:r>
              <a:rPr dirty="0" sz="2800" spc="-150">
                <a:solidFill>
                  <a:srgbClr val="FFFFFF"/>
                </a:solidFill>
              </a:rPr>
              <a:t>r</a:t>
            </a:r>
            <a:r>
              <a:rPr dirty="0" sz="2800" spc="-220">
                <a:solidFill>
                  <a:srgbClr val="FFFFFF"/>
                </a:solidFill>
              </a:rPr>
              <a:t>a</a:t>
            </a:r>
            <a:r>
              <a:rPr dirty="0" sz="2800" spc="-35">
                <a:solidFill>
                  <a:srgbClr val="FFFFFF"/>
                </a:solidFill>
              </a:rPr>
              <a:t>c</a:t>
            </a:r>
            <a:r>
              <a:rPr dirty="0" sz="2800" spc="-185">
                <a:solidFill>
                  <a:srgbClr val="FFFFFF"/>
                </a:solidFill>
              </a:rPr>
              <a:t>i</a:t>
            </a:r>
            <a:r>
              <a:rPr dirty="0" sz="2800" spc="-220">
                <a:solidFill>
                  <a:srgbClr val="FFFFFF"/>
                </a:solidFill>
              </a:rPr>
              <a:t>a</a:t>
            </a:r>
            <a:r>
              <a:rPr dirty="0" sz="2800" spc="-445">
                <a:solidFill>
                  <a:srgbClr val="FFFFFF"/>
                </a:solidFill>
              </a:rPr>
              <a:t>s</a:t>
            </a:r>
            <a:r>
              <a:rPr dirty="0" sz="2800" spc="-780">
                <a:solidFill>
                  <a:srgbClr val="FFFFFF"/>
                </a:solidFill>
              </a:rPr>
              <a:t>…</a:t>
            </a:r>
            <a:r>
              <a:rPr dirty="0" sz="2800" spc="-990">
                <a:solidFill>
                  <a:srgbClr val="FFFFFF"/>
                </a:solidFill>
              </a:rPr>
              <a:t>…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269747" y="274320"/>
            <a:ext cx="8743315" cy="4605655"/>
            <a:chOff x="269747" y="274320"/>
            <a:chExt cx="8743315" cy="4605655"/>
          </a:xfrm>
        </p:grpSpPr>
        <p:sp>
          <p:nvSpPr>
            <p:cNvPr id="9" name="object 9"/>
            <p:cNvSpPr/>
            <p:nvPr/>
          </p:nvSpPr>
          <p:spPr>
            <a:xfrm>
              <a:off x="269747" y="274320"/>
              <a:ext cx="1261872" cy="466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07807" y="286512"/>
              <a:ext cx="1261872" cy="3307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83779" y="4372355"/>
              <a:ext cx="1629155" cy="507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6920" y="344424"/>
            <a:ext cx="5215128" cy="3369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5" name="object 5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81045" y="1997786"/>
            <a:ext cx="3770629" cy="9982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R="55244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DISEÑO 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CONSTRUCCIÓN</a:t>
            </a: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ct val="99400"/>
              </a:lnSpc>
              <a:spcBef>
                <a:spcPts val="15"/>
              </a:spcBef>
            </a:pPr>
            <a:r>
              <a:rPr dirty="0" sz="1600" spc="-5">
                <a:latin typeface="Arial"/>
                <a:cs typeface="Arial"/>
              </a:rPr>
              <a:t>DE UN PROTOTIPO DE UNA MÁQUINA  </a:t>
            </a:r>
            <a:r>
              <a:rPr dirty="0" sz="1600" spc="-15">
                <a:latin typeface="Arial"/>
                <a:cs typeface="Arial"/>
              </a:rPr>
              <a:t>PARA </a:t>
            </a:r>
            <a:r>
              <a:rPr dirty="0" sz="1600" spc="-10">
                <a:latin typeface="Arial"/>
                <a:cs typeface="Arial"/>
              </a:rPr>
              <a:t>AUTOMATIZAR </a:t>
            </a:r>
            <a:r>
              <a:rPr dirty="0" sz="1600" spc="-5">
                <a:latin typeface="Arial"/>
                <a:cs typeface="Arial"/>
              </a:rPr>
              <a:t>EL PROCESO  DE 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ALFARERÍA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761" y="3720490"/>
            <a:ext cx="4856480" cy="1367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90" b="1">
                <a:solidFill>
                  <a:srgbClr val="003BA1"/>
                </a:solidFill>
                <a:latin typeface="Verdana"/>
                <a:cs typeface="Verdana"/>
              </a:rPr>
              <a:t>IE </a:t>
            </a:r>
            <a:r>
              <a:rPr dirty="0" sz="2200" spc="-55" b="1">
                <a:solidFill>
                  <a:srgbClr val="003BA1"/>
                </a:solidFill>
                <a:latin typeface="Verdana"/>
                <a:cs typeface="Verdana"/>
              </a:rPr>
              <a:t>NORMAL </a:t>
            </a:r>
            <a:r>
              <a:rPr dirty="0" sz="2200" spc="-155" b="1">
                <a:solidFill>
                  <a:srgbClr val="003BA1"/>
                </a:solidFill>
                <a:latin typeface="Verdana"/>
                <a:cs typeface="Verdana"/>
              </a:rPr>
              <a:t>SUPERIOR </a:t>
            </a:r>
            <a:r>
              <a:rPr dirty="0" sz="2200" spc="-105" b="1">
                <a:solidFill>
                  <a:srgbClr val="003BA1"/>
                </a:solidFill>
                <a:latin typeface="Verdana"/>
                <a:cs typeface="Verdana"/>
              </a:rPr>
              <a:t>DEL</a:t>
            </a:r>
            <a:r>
              <a:rPr dirty="0" sz="2200" spc="-229" b="1">
                <a:solidFill>
                  <a:srgbClr val="003BA1"/>
                </a:solidFill>
                <a:latin typeface="Verdana"/>
                <a:cs typeface="Verdana"/>
              </a:rPr>
              <a:t> </a:t>
            </a:r>
            <a:r>
              <a:rPr dirty="0" sz="2200" spc="-65" b="1">
                <a:solidFill>
                  <a:srgbClr val="003BA1"/>
                </a:solidFill>
                <a:latin typeface="Verdana"/>
                <a:cs typeface="Verdana"/>
              </a:rPr>
              <a:t>MAYO</a:t>
            </a:r>
            <a:endParaRPr sz="2200">
              <a:latin typeface="Verdana"/>
              <a:cs typeface="Verdana"/>
            </a:endParaRPr>
          </a:p>
          <a:p>
            <a:pPr marL="12700" marR="3787140">
              <a:lnSpc>
                <a:spcPct val="100000"/>
              </a:lnSpc>
              <a:spcBef>
                <a:spcPts val="5"/>
              </a:spcBef>
            </a:pPr>
            <a:r>
              <a:rPr dirty="0" sz="2200" spc="-114" b="1">
                <a:solidFill>
                  <a:srgbClr val="003BA1"/>
                </a:solidFill>
                <a:latin typeface="Verdana"/>
                <a:cs typeface="Verdana"/>
              </a:rPr>
              <a:t>Cuarto  </a:t>
            </a:r>
            <a:r>
              <a:rPr dirty="0" sz="2200" spc="-165" b="1">
                <a:solidFill>
                  <a:srgbClr val="003BA1"/>
                </a:solidFill>
                <a:latin typeface="Verdana"/>
                <a:cs typeface="Verdana"/>
              </a:rPr>
              <a:t>La</a:t>
            </a:r>
            <a:r>
              <a:rPr dirty="0" sz="2200" spc="-254" b="1">
                <a:solidFill>
                  <a:srgbClr val="003BA1"/>
                </a:solidFill>
                <a:latin typeface="Verdana"/>
                <a:cs typeface="Verdana"/>
              </a:rPr>
              <a:t> </a:t>
            </a:r>
            <a:r>
              <a:rPr dirty="0" sz="2200" spc="-114" b="1">
                <a:solidFill>
                  <a:srgbClr val="003BA1"/>
                </a:solidFill>
                <a:latin typeface="Verdana"/>
                <a:cs typeface="Verdana"/>
              </a:rPr>
              <a:t>Cruz  </a:t>
            </a:r>
            <a:r>
              <a:rPr dirty="0" sz="2200" spc="-130" b="1">
                <a:solidFill>
                  <a:srgbClr val="003BA1"/>
                </a:solidFill>
                <a:latin typeface="Verdana"/>
                <a:cs typeface="Verdana"/>
              </a:rPr>
              <a:t>Nariño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90500" y="1196339"/>
            <a:ext cx="8868410" cy="3947160"/>
            <a:chOff x="190500" y="1196339"/>
            <a:chExt cx="8868410" cy="3947160"/>
          </a:xfrm>
        </p:grpSpPr>
        <p:sp>
          <p:nvSpPr>
            <p:cNvPr id="9" name="object 9"/>
            <p:cNvSpPr/>
            <p:nvPr/>
          </p:nvSpPr>
          <p:spPr>
            <a:xfrm>
              <a:off x="7383780" y="4372355"/>
              <a:ext cx="1629155" cy="507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87056" y="4477511"/>
              <a:ext cx="1371600" cy="6659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140452" y="3730713"/>
              <a:ext cx="2465831" cy="14127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335523" y="3925823"/>
              <a:ext cx="1895855" cy="10500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7092" y="3290317"/>
              <a:ext cx="2905513" cy="5948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7763" y="1196339"/>
              <a:ext cx="2886456" cy="21000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15567" y="3730764"/>
              <a:ext cx="2543556" cy="14127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10639" y="3925823"/>
              <a:ext cx="1973580" cy="10561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197351" y="3738346"/>
              <a:ext cx="2404745" cy="140515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92423" y="3933444"/>
              <a:ext cx="1834896" cy="10485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0500" y="3550919"/>
              <a:ext cx="800100" cy="15392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37458" y="174752"/>
            <a:ext cx="32924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solidFill>
                  <a:srgbClr val="434343"/>
                </a:solidFill>
              </a:rPr>
              <a:t>Contexto </a:t>
            </a:r>
            <a:r>
              <a:rPr dirty="0" sz="2400" spc="-185">
                <a:solidFill>
                  <a:srgbClr val="434343"/>
                </a:solidFill>
              </a:rPr>
              <a:t>y</a:t>
            </a:r>
            <a:r>
              <a:rPr dirty="0" sz="2400" spc="-285">
                <a:solidFill>
                  <a:srgbClr val="434343"/>
                </a:solidFill>
              </a:rPr>
              <a:t> </a:t>
            </a:r>
            <a:r>
              <a:rPr dirty="0" sz="2400" spc="-130">
                <a:solidFill>
                  <a:srgbClr val="434343"/>
                </a:solidFill>
              </a:rPr>
              <a:t>problema</a:t>
            </a:r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348488" y="859028"/>
            <a:ext cx="3077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EL </a:t>
            </a:r>
            <a:r>
              <a:rPr dirty="0" sz="1200" spc="-15" b="1">
                <a:latin typeface="Arial"/>
                <a:cs typeface="Arial"/>
              </a:rPr>
              <a:t>ARTE </a:t>
            </a:r>
            <a:r>
              <a:rPr dirty="0" sz="1200" spc="-10" b="1">
                <a:latin typeface="Arial"/>
                <a:cs typeface="Arial"/>
              </a:rPr>
              <a:t>ANCESTRAL </a:t>
            </a:r>
            <a:r>
              <a:rPr dirty="0" sz="1200" spc="-5" b="1">
                <a:latin typeface="Arial"/>
                <a:cs typeface="Arial"/>
              </a:rPr>
              <a:t>DE LA</a:t>
            </a:r>
            <a:r>
              <a:rPr dirty="0" sz="1200" spc="1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ALFARERIA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15236" y="3701922"/>
            <a:ext cx="1619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003BA1"/>
                </a:solidFill>
                <a:latin typeface="Arial"/>
                <a:cs typeface="Arial"/>
              </a:rPr>
              <a:t>TACADO </a:t>
            </a:r>
            <a:r>
              <a:rPr dirty="0" sz="1200" b="1">
                <a:solidFill>
                  <a:srgbClr val="003BA1"/>
                </a:solidFill>
                <a:latin typeface="Arial"/>
                <a:cs typeface="Arial"/>
              </a:rPr>
              <a:t>DEL </a:t>
            </a:r>
            <a:r>
              <a:rPr dirty="0" sz="1200" spc="-10" b="1">
                <a:solidFill>
                  <a:srgbClr val="003BA1"/>
                </a:solidFill>
                <a:latin typeface="Arial"/>
                <a:cs typeface="Arial"/>
              </a:rPr>
              <a:t>BARRO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2053" y="1107440"/>
            <a:ext cx="5509260" cy="2802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En </a:t>
            </a:r>
            <a:r>
              <a:rPr dirty="0" sz="1200" spc="-10">
                <a:latin typeface="Arial"/>
                <a:cs typeface="Arial"/>
              </a:rPr>
              <a:t>la vereda </a:t>
            </a:r>
            <a:r>
              <a:rPr dirty="0" sz="1200" spc="-5">
                <a:latin typeface="Arial"/>
                <a:cs typeface="Arial"/>
              </a:rPr>
              <a:t>El Hatico, del </a:t>
            </a:r>
            <a:r>
              <a:rPr dirty="0" sz="1200" spc="-10">
                <a:latin typeface="Arial"/>
                <a:cs typeface="Arial"/>
              </a:rPr>
              <a:t>municipio de La </a:t>
            </a:r>
            <a:r>
              <a:rPr dirty="0" sz="1200" spc="-5">
                <a:latin typeface="Arial"/>
                <a:cs typeface="Arial"/>
              </a:rPr>
              <a:t>Cruz </a:t>
            </a:r>
            <a:r>
              <a:rPr dirty="0" sz="1200">
                <a:latin typeface="Arial"/>
                <a:cs typeface="Arial"/>
              </a:rPr>
              <a:t>- </a:t>
            </a:r>
            <a:r>
              <a:rPr dirty="0" sz="1200" spc="-5">
                <a:latin typeface="Arial"/>
                <a:cs typeface="Arial"/>
              </a:rPr>
              <a:t>Nariño, existe </a:t>
            </a:r>
            <a:r>
              <a:rPr dirty="0" sz="1200" spc="-10">
                <a:latin typeface="Arial"/>
                <a:cs typeface="Arial"/>
              </a:rPr>
              <a:t>una asociación  de </a:t>
            </a:r>
            <a:r>
              <a:rPr dirty="0" sz="1200" spc="-5">
                <a:latin typeface="Arial"/>
                <a:cs typeface="Arial"/>
              </a:rPr>
              <a:t>madres </a:t>
            </a:r>
            <a:r>
              <a:rPr dirty="0" sz="1200" spc="-10">
                <a:latin typeface="Arial"/>
                <a:cs typeface="Arial"/>
              </a:rPr>
              <a:t>cabezas de </a:t>
            </a:r>
            <a:r>
              <a:rPr dirty="0" sz="1200" spc="-5">
                <a:latin typeface="Arial"/>
                <a:cs typeface="Arial"/>
              </a:rPr>
              <a:t>familia </a:t>
            </a:r>
            <a:r>
              <a:rPr dirty="0" sz="1200" spc="-10">
                <a:latin typeface="Arial"/>
                <a:cs typeface="Arial"/>
              </a:rPr>
              <a:t>dedicadas </a:t>
            </a:r>
            <a:r>
              <a:rPr dirty="0" sz="1200" spc="-5">
                <a:latin typeface="Arial"/>
                <a:cs typeface="Arial"/>
              </a:rPr>
              <a:t>a la alfarería. </a:t>
            </a:r>
            <a:r>
              <a:rPr dirty="0" sz="1200">
                <a:latin typeface="Arial"/>
                <a:cs typeface="Arial"/>
              </a:rPr>
              <a:t>Esta </a:t>
            </a:r>
            <a:r>
              <a:rPr dirty="0" sz="1200" spc="-5">
                <a:latin typeface="Arial"/>
                <a:cs typeface="Arial"/>
              </a:rPr>
              <a:t>actividad, </a:t>
            </a:r>
            <a:r>
              <a:rPr dirty="0" sz="1200" spc="-10">
                <a:latin typeface="Arial"/>
                <a:cs typeface="Arial"/>
              </a:rPr>
              <a:t>que </a:t>
            </a:r>
            <a:r>
              <a:rPr dirty="0" sz="1200" spc="-20">
                <a:latin typeface="Arial"/>
                <a:cs typeface="Arial"/>
              </a:rPr>
              <a:t>se </a:t>
            </a:r>
            <a:r>
              <a:rPr dirty="0" sz="1200" spc="29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basa en el trabajo </a:t>
            </a:r>
            <a:r>
              <a:rPr dirty="0" sz="1200" spc="-10">
                <a:latin typeface="Arial"/>
                <a:cs typeface="Arial"/>
              </a:rPr>
              <a:t>manual </a:t>
            </a:r>
            <a:r>
              <a:rPr dirty="0" sz="1200" spc="-5">
                <a:latin typeface="Arial"/>
                <a:cs typeface="Arial"/>
              </a:rPr>
              <a:t>con barro, es </a:t>
            </a:r>
            <a:r>
              <a:rPr dirty="0" sz="1200" spc="-10">
                <a:latin typeface="Arial"/>
                <a:cs typeface="Arial"/>
              </a:rPr>
              <a:t>una </a:t>
            </a:r>
            <a:r>
              <a:rPr dirty="0" sz="1200" spc="-5">
                <a:latin typeface="Arial"/>
                <a:cs typeface="Arial"/>
              </a:rPr>
              <a:t>tradición ancestral que se transmite  </a:t>
            </a:r>
            <a:r>
              <a:rPr dirty="0" sz="1200" spc="-10">
                <a:latin typeface="Arial"/>
                <a:cs typeface="Arial"/>
              </a:rPr>
              <a:t>de generación en generación. Sin embargo, </a:t>
            </a:r>
            <a:r>
              <a:rPr dirty="0" sz="1200">
                <a:latin typeface="Arial"/>
                <a:cs typeface="Arial"/>
              </a:rPr>
              <a:t>está </a:t>
            </a:r>
            <a:r>
              <a:rPr dirty="0" sz="1200" spc="-10">
                <a:latin typeface="Arial"/>
                <a:cs typeface="Arial"/>
              </a:rPr>
              <a:t>generando </a:t>
            </a:r>
            <a:r>
              <a:rPr dirty="0" sz="1200" spc="-5">
                <a:latin typeface="Arial"/>
                <a:cs typeface="Arial"/>
              </a:rPr>
              <a:t>problemas  ambientales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salud.</a:t>
            </a:r>
            <a:endParaRPr sz="12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Por un </a:t>
            </a:r>
            <a:r>
              <a:rPr dirty="0" sz="1200" spc="-10">
                <a:latin typeface="Arial"/>
                <a:cs typeface="Arial"/>
              </a:rPr>
              <a:t>lado, </a:t>
            </a:r>
            <a:r>
              <a:rPr dirty="0" sz="1200" spc="-5">
                <a:latin typeface="Arial"/>
                <a:cs typeface="Arial"/>
              </a:rPr>
              <a:t>los movimientos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posturas repetitivas </a:t>
            </a:r>
            <a:r>
              <a:rPr dirty="0" sz="1200" spc="-10">
                <a:latin typeface="Arial"/>
                <a:cs typeface="Arial"/>
              </a:rPr>
              <a:t>en </a:t>
            </a:r>
            <a:r>
              <a:rPr dirty="0" sz="1200" spc="-5">
                <a:latin typeface="Arial"/>
                <a:cs typeface="Arial"/>
              </a:rPr>
              <a:t>el proceso </a:t>
            </a:r>
            <a:r>
              <a:rPr dirty="0" sz="1200" spc="-10">
                <a:latin typeface="Arial"/>
                <a:cs typeface="Arial"/>
              </a:rPr>
              <a:t>de </a:t>
            </a:r>
            <a:r>
              <a:rPr dirty="0" sz="1200" spc="-5">
                <a:latin typeface="Arial"/>
                <a:cs typeface="Arial"/>
              </a:rPr>
              <a:t>creación </a:t>
            </a:r>
            <a:r>
              <a:rPr dirty="0" sz="1200" spc="-15">
                <a:latin typeface="Arial"/>
                <a:cs typeface="Arial"/>
              </a:rPr>
              <a:t>de  </a:t>
            </a:r>
            <a:r>
              <a:rPr dirty="0" sz="1200" spc="-5">
                <a:latin typeface="Arial"/>
                <a:cs typeface="Arial"/>
              </a:rPr>
              <a:t>la arcilla, específicamente </a:t>
            </a:r>
            <a:r>
              <a:rPr dirty="0" sz="1200" spc="-10">
                <a:latin typeface="Arial"/>
                <a:cs typeface="Arial"/>
              </a:rPr>
              <a:t>en el </a:t>
            </a:r>
            <a:r>
              <a:rPr dirty="0" sz="1200" spc="-5">
                <a:latin typeface="Arial"/>
                <a:cs typeface="Arial"/>
              </a:rPr>
              <a:t>tacado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el cernir el barro, están </a:t>
            </a:r>
            <a:r>
              <a:rPr dirty="0" sz="1200" spc="-10">
                <a:latin typeface="Arial"/>
                <a:cs typeface="Arial"/>
              </a:rPr>
              <a:t>causando  </a:t>
            </a:r>
            <a:r>
              <a:rPr dirty="0" sz="1200">
                <a:latin typeface="Arial"/>
                <a:cs typeface="Arial"/>
              </a:rPr>
              <a:t>lesiones </a:t>
            </a:r>
            <a:r>
              <a:rPr dirty="0" sz="1200" spc="-5">
                <a:latin typeface="Arial"/>
                <a:cs typeface="Arial"/>
              </a:rPr>
              <a:t>musculares </a:t>
            </a:r>
            <a:r>
              <a:rPr dirty="0" sz="1200">
                <a:latin typeface="Arial"/>
                <a:cs typeface="Arial"/>
              </a:rPr>
              <a:t>en las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artesanas.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Arial"/>
                <a:cs typeface="Arial"/>
              </a:rPr>
              <a:t>Por otro </a:t>
            </a:r>
            <a:r>
              <a:rPr dirty="0" sz="1200" spc="-10">
                <a:latin typeface="Arial"/>
                <a:cs typeface="Arial"/>
              </a:rPr>
              <a:t>lado, </a:t>
            </a:r>
            <a:r>
              <a:rPr dirty="0" sz="1200" spc="-5">
                <a:latin typeface="Arial"/>
                <a:cs typeface="Arial"/>
              </a:rPr>
              <a:t>el </a:t>
            </a:r>
            <a:r>
              <a:rPr dirty="0" sz="1200" spc="-10">
                <a:latin typeface="Arial"/>
                <a:cs typeface="Arial"/>
              </a:rPr>
              <a:t>uso de leña para la </a:t>
            </a:r>
            <a:r>
              <a:rPr dirty="0" sz="1200" spc="-5">
                <a:latin typeface="Arial"/>
                <a:cs typeface="Arial"/>
              </a:rPr>
              <a:t>cocción </a:t>
            </a:r>
            <a:r>
              <a:rPr dirty="0" sz="1200" spc="-10">
                <a:latin typeface="Arial"/>
                <a:cs typeface="Arial"/>
              </a:rPr>
              <a:t>de las </a:t>
            </a:r>
            <a:r>
              <a:rPr dirty="0" sz="1200" spc="-5">
                <a:latin typeface="Arial"/>
                <a:cs typeface="Arial"/>
              </a:rPr>
              <a:t>figuras está </a:t>
            </a:r>
            <a:r>
              <a:rPr dirty="0" sz="1200" spc="-10">
                <a:latin typeface="Arial"/>
                <a:cs typeface="Arial"/>
              </a:rPr>
              <a:t>provocando  </a:t>
            </a:r>
            <a:r>
              <a:rPr dirty="0" sz="1200" spc="-5">
                <a:latin typeface="Arial"/>
                <a:cs typeface="Arial"/>
              </a:rPr>
              <a:t>deforestación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contaminación del aire aumentando </a:t>
            </a:r>
            <a:r>
              <a:rPr dirty="0" sz="1200">
                <a:latin typeface="Arial"/>
                <a:cs typeface="Arial"/>
              </a:rPr>
              <a:t>así </a:t>
            </a:r>
            <a:r>
              <a:rPr dirty="0" sz="1200" spc="-5">
                <a:latin typeface="Arial"/>
                <a:cs typeface="Arial"/>
              </a:rPr>
              <a:t>la huella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carbono.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Para </a:t>
            </a:r>
            <a:r>
              <a:rPr dirty="0" sz="1200" spc="-5">
                <a:latin typeface="Arial"/>
                <a:cs typeface="Arial"/>
              </a:rPr>
              <a:t>proteger el medio </a:t>
            </a:r>
            <a:r>
              <a:rPr dirty="0" sz="1200" spc="-10">
                <a:latin typeface="Arial"/>
                <a:cs typeface="Arial"/>
              </a:rPr>
              <a:t>ambiente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la salud </a:t>
            </a:r>
            <a:r>
              <a:rPr dirty="0" sz="1200" spc="-10">
                <a:latin typeface="Arial"/>
                <a:cs typeface="Arial"/>
              </a:rPr>
              <a:t>de </a:t>
            </a:r>
            <a:r>
              <a:rPr dirty="0" sz="1200" spc="-5">
                <a:latin typeface="Arial"/>
                <a:cs typeface="Arial"/>
              </a:rPr>
              <a:t>las artesanas, es </a:t>
            </a:r>
            <a:r>
              <a:rPr dirty="0" sz="1200" spc="-10">
                <a:latin typeface="Arial"/>
                <a:cs typeface="Arial"/>
              </a:rPr>
              <a:t>necesario  </a:t>
            </a:r>
            <a:r>
              <a:rPr dirty="0" sz="1200" spc="-5">
                <a:latin typeface="Arial"/>
                <a:cs typeface="Arial"/>
              </a:rPr>
              <a:t>implementar </a:t>
            </a:r>
            <a:r>
              <a:rPr dirty="0" sz="1200" spc="-10">
                <a:latin typeface="Arial"/>
                <a:cs typeface="Arial"/>
              </a:rPr>
              <a:t>soluciones </a:t>
            </a:r>
            <a:r>
              <a:rPr dirty="0" sz="1200" spc="-5">
                <a:latin typeface="Arial"/>
                <a:cs typeface="Arial"/>
              </a:rPr>
              <a:t>sostenibles </a:t>
            </a:r>
            <a:r>
              <a:rPr dirty="0" sz="1200" spc="-10">
                <a:latin typeface="Arial"/>
                <a:cs typeface="Arial"/>
              </a:rPr>
              <a:t>que involucren </a:t>
            </a:r>
            <a:r>
              <a:rPr dirty="0" sz="1200" spc="-5">
                <a:latin typeface="Arial"/>
                <a:cs typeface="Arial"/>
              </a:rPr>
              <a:t>el </a:t>
            </a:r>
            <a:r>
              <a:rPr dirty="0" sz="1200" spc="-10">
                <a:latin typeface="Arial"/>
                <a:cs typeface="Arial"/>
              </a:rPr>
              <a:t>uso de energías </a:t>
            </a:r>
            <a:r>
              <a:rPr dirty="0" sz="1200" spc="-5">
                <a:latin typeface="Arial"/>
                <a:cs typeface="Arial"/>
              </a:rPr>
              <a:t>limpias </a:t>
            </a:r>
            <a:r>
              <a:rPr dirty="0" sz="1200">
                <a:latin typeface="Arial"/>
                <a:cs typeface="Arial"/>
              </a:rPr>
              <a:t>y  </a:t>
            </a:r>
            <a:r>
              <a:rPr dirty="0" sz="1200" spc="-5">
                <a:latin typeface="Arial"/>
                <a:cs typeface="Arial"/>
              </a:rPr>
              <a:t>alternativas.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tabLst>
                <a:tab pos="1992630" algn="l"/>
              </a:tabLst>
            </a:pPr>
            <a:r>
              <a:rPr dirty="0" sz="1200" spc="-5" b="1">
                <a:solidFill>
                  <a:srgbClr val="003BA1"/>
                </a:solidFill>
                <a:latin typeface="Arial"/>
                <a:cs typeface="Arial"/>
              </a:rPr>
              <a:t>CERNIR</a:t>
            </a:r>
            <a:r>
              <a:rPr dirty="0" sz="1200" b="1">
                <a:solidFill>
                  <a:srgbClr val="003BA1"/>
                </a:solidFill>
                <a:latin typeface="Arial"/>
                <a:cs typeface="Arial"/>
              </a:rPr>
              <a:t> EL</a:t>
            </a:r>
            <a:r>
              <a:rPr dirty="0" sz="1200" spc="20" b="1">
                <a:solidFill>
                  <a:srgbClr val="003BA1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003BA1"/>
                </a:solidFill>
                <a:latin typeface="Arial"/>
                <a:cs typeface="Arial"/>
              </a:rPr>
              <a:t>BARRO	</a:t>
            </a:r>
            <a:r>
              <a:rPr dirty="0" sz="1200" spc="-5" b="1">
                <a:solidFill>
                  <a:srgbClr val="003BA1"/>
                </a:solidFill>
                <a:latin typeface="Arial"/>
                <a:cs typeface="Arial"/>
              </a:rPr>
              <a:t>COCCIÓN DE</a:t>
            </a:r>
            <a:r>
              <a:rPr dirty="0" sz="1200" spc="5" b="1">
                <a:solidFill>
                  <a:srgbClr val="003BA1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003BA1"/>
                </a:solidFill>
                <a:latin typeface="Arial"/>
                <a:cs typeface="Arial"/>
              </a:rPr>
              <a:t>FIGURAS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4" name="object 4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54123" y="155828"/>
            <a:ext cx="46685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90"/>
              <a:t>Recursos</a:t>
            </a:r>
            <a:r>
              <a:rPr dirty="0" spc="-305"/>
              <a:t> </a:t>
            </a:r>
            <a:r>
              <a:rPr dirty="0" spc="-145"/>
              <a:t>tecnológicos</a:t>
            </a:r>
          </a:p>
        </p:txBody>
      </p:sp>
      <p:sp>
        <p:nvSpPr>
          <p:cNvPr id="9" name="object 9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2608" y="2122804"/>
          <a:ext cx="2408555" cy="293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"/>
                <a:gridCol w="2118360"/>
              </a:tblGrid>
              <a:tr h="219709">
                <a:tc grid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 spc="-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HORNO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10">
                <a:tc>
                  <a:txBody>
                    <a:bodyPr/>
                    <a:lstStyle/>
                    <a:p>
                      <a:pPr algn="r" marR="29845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 spc="-1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5"/>
                        </a:lnSpc>
                        <a:spcBef>
                          <a:spcPts val="35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Arduino Uno</a:t>
                      </a:r>
                      <a:r>
                        <a:rPr dirty="0" sz="1400" spc="-4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Microbit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400" spc="-2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rojo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400" spc="-2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Azul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56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56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Microservomotor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60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Fotorresistencia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Resistencia</a:t>
                      </a:r>
                      <a:r>
                        <a:rPr dirty="0" sz="1400" spc="-5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10K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Resistencia</a:t>
                      </a:r>
                      <a:r>
                        <a:rPr dirty="0" sz="1400" spc="-5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LED</a:t>
                      </a:r>
                      <a:r>
                        <a:rPr dirty="0" sz="1400" spc="-2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Azul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Celda </a:t>
                      </a: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Solar 5V, 100</a:t>
                      </a:r>
                      <a:r>
                        <a:rPr dirty="0" sz="1400" spc="-8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  <a:tr h="219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4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Jumpers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D9900"/>
                      </a:solidFill>
                      <a:prstDash val="solid"/>
                    </a:lnL>
                    <a:lnR w="12700">
                      <a:solidFill>
                        <a:srgbClr val="FD9900"/>
                      </a:solidFill>
                      <a:prstDash val="solid"/>
                    </a:lnR>
                    <a:lnT w="12700">
                      <a:solidFill>
                        <a:srgbClr val="FD9900"/>
                      </a:solidFill>
                      <a:prstDash val="solid"/>
                    </a:lnT>
                    <a:lnB w="12700">
                      <a:solidFill>
                        <a:srgbClr val="FD99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615438" y="2122804"/>
          <a:ext cx="2178050" cy="139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425"/>
                <a:gridCol w="1807210"/>
              </a:tblGrid>
              <a:tr h="219709">
                <a:tc gridSpan="2">
                  <a:txBody>
                    <a:bodyPr/>
                    <a:lstStyle/>
                    <a:p>
                      <a:pPr marL="73660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 spc="-1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TACADORA </a:t>
                      </a:r>
                      <a:r>
                        <a:rPr dirty="0" sz="1400" spc="-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400" spc="1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BARRO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10"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 spc="-1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Motorreductor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Interruptor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Baterias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530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Engranajes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5621"/>
                      </a:solidFill>
                      <a:prstDash val="solid"/>
                    </a:lnL>
                    <a:lnR w="12700">
                      <a:solidFill>
                        <a:srgbClr val="FF5621"/>
                      </a:solidFill>
                      <a:prstDash val="solid"/>
                    </a:lnR>
                    <a:lnT w="12700">
                      <a:solidFill>
                        <a:srgbClr val="FF5621"/>
                      </a:solidFill>
                      <a:prstDash val="solid"/>
                    </a:lnT>
                    <a:lnB w="12700">
                      <a:solidFill>
                        <a:srgbClr val="FF562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619248" y="3673855"/>
          <a:ext cx="2178050" cy="139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15"/>
                <a:gridCol w="1797685"/>
              </a:tblGrid>
              <a:tr h="219709">
                <a:tc gridSpan="2">
                  <a:txBody>
                    <a:bodyPr/>
                    <a:lstStyle/>
                    <a:p>
                      <a:pPr marL="19050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 spc="-5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CERNIDORA </a:t>
                      </a:r>
                      <a:r>
                        <a:rPr dirty="0" sz="140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2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TAMIZ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9709"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 spc="-1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Motor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Interruptor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r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  <a:spcBef>
                          <a:spcPts val="15"/>
                        </a:spcBef>
                      </a:pPr>
                      <a:r>
                        <a:rPr dirty="0" sz="1400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Baterias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  <a:tr h="285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610"/>
                        </a:lnSpc>
                        <a:spcBef>
                          <a:spcPts val="535"/>
                        </a:spcBef>
                      </a:pPr>
                      <a:r>
                        <a:rPr dirty="0" sz="1400" spc="-5">
                          <a:solidFill>
                            <a:srgbClr val="434343"/>
                          </a:solidFill>
                          <a:latin typeface="Arial"/>
                          <a:cs typeface="Arial"/>
                        </a:rPr>
                        <a:t>Engranajes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512CA8"/>
                      </a:solidFill>
                      <a:prstDash val="solid"/>
                    </a:lnL>
                    <a:lnR w="12700">
                      <a:solidFill>
                        <a:srgbClr val="512CA8"/>
                      </a:solidFill>
                      <a:prstDash val="solid"/>
                    </a:lnR>
                    <a:lnT w="12700">
                      <a:solidFill>
                        <a:srgbClr val="512CA8"/>
                      </a:solidFill>
                      <a:prstDash val="solid"/>
                    </a:lnT>
                    <a:lnB w="12700">
                      <a:solidFill>
                        <a:srgbClr val="512CA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979424" y="908126"/>
            <a:ext cx="537654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RECURSOS </a:t>
            </a:r>
            <a:r>
              <a:rPr dirty="0" sz="1400" b="1">
                <a:latin typeface="Arial"/>
                <a:cs typeface="Arial"/>
              </a:rPr>
              <a:t>DEL </a:t>
            </a:r>
            <a:r>
              <a:rPr dirty="0" sz="1400" spc="-10" b="1">
                <a:latin typeface="Arial"/>
                <a:cs typeface="Arial"/>
              </a:rPr>
              <a:t>LABORATORIO </a:t>
            </a:r>
            <a:r>
              <a:rPr dirty="0" sz="1400" spc="-5" b="1">
                <a:latin typeface="Arial"/>
                <a:cs typeface="Arial"/>
              </a:rPr>
              <a:t>DE INNOVACIÓN</a:t>
            </a:r>
            <a:r>
              <a:rPr dirty="0" sz="1400" spc="8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EDUCATIVA</a:t>
            </a:r>
            <a:endParaRPr sz="1400">
              <a:latin typeface="Arial"/>
              <a:cs typeface="Arial"/>
            </a:endParaRPr>
          </a:p>
          <a:p>
            <a:pPr marL="12700" marR="428244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Impresora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3D  Fichas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Lego</a:t>
            </a:r>
            <a:endParaRPr sz="1400">
              <a:latin typeface="Arial"/>
              <a:cs typeface="Arial"/>
            </a:endParaRPr>
          </a:p>
          <a:p>
            <a:pPr marL="12700" marR="332232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Filamento </a:t>
            </a:r>
            <a:r>
              <a:rPr dirty="0" sz="1400">
                <a:latin typeface="Arial"/>
                <a:cs typeface="Arial"/>
              </a:rPr>
              <a:t>PLA de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colores  Acrílico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21935" y="1234439"/>
            <a:ext cx="4322445" cy="3909060"/>
            <a:chOff x="4821935" y="1234439"/>
            <a:chExt cx="4322445" cy="3909060"/>
          </a:xfrm>
        </p:grpSpPr>
        <p:sp>
          <p:nvSpPr>
            <p:cNvPr id="15" name="object 15"/>
            <p:cNvSpPr/>
            <p:nvPr/>
          </p:nvSpPr>
          <p:spPr>
            <a:xfrm>
              <a:off x="5795771" y="3986771"/>
              <a:ext cx="1870075" cy="11567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90843" y="4181855"/>
              <a:ext cx="1299972" cy="746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61659" y="1234439"/>
              <a:ext cx="2990088" cy="20529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56731" y="1429511"/>
              <a:ext cx="2420112" cy="14828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21935" y="2830055"/>
              <a:ext cx="2784475" cy="15560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17007" y="3025139"/>
              <a:ext cx="2214372" cy="98602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90815" y="2854451"/>
              <a:ext cx="1853183" cy="15073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485887" y="3049523"/>
              <a:ext cx="1478279" cy="9372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974335" y="3986783"/>
              <a:ext cx="1257363" cy="11567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69407" y="4181855"/>
              <a:ext cx="687324" cy="7559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175260" y="812291"/>
            <a:ext cx="670560" cy="12359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4238" y="263728"/>
            <a:ext cx="29749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5"/>
              <a:t>Metodología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69538" y="898626"/>
            <a:ext cx="9074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El Design  problemas  además es  desarrollar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0039" y="898626"/>
            <a:ext cx="430720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51435">
              <a:lnSpc>
                <a:spcPct val="1071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Thinking </a:t>
            </a:r>
            <a:r>
              <a:rPr dirty="0" sz="1400" spc="-10">
                <a:latin typeface="Arial"/>
                <a:cs typeface="Arial"/>
              </a:rPr>
              <a:t>es </a:t>
            </a:r>
            <a:r>
              <a:rPr dirty="0" sz="1400" spc="-5">
                <a:latin typeface="Arial"/>
                <a:cs typeface="Arial"/>
              </a:rPr>
              <a:t>una metodología de resolución de  que se centra en las necesidades del contexto,  una herramienta muy </a:t>
            </a:r>
            <a:r>
              <a:rPr dirty="0" sz="1400">
                <a:latin typeface="Arial"/>
                <a:cs typeface="Arial"/>
              </a:rPr>
              <a:t>útil </a:t>
            </a:r>
            <a:r>
              <a:rPr dirty="0" sz="1400" spc="-5">
                <a:latin typeface="Arial"/>
                <a:cs typeface="Arial"/>
              </a:rPr>
              <a:t>para los niños, les ayuda </a:t>
            </a:r>
            <a:r>
              <a:rPr dirty="0" sz="1400">
                <a:latin typeface="Arial"/>
                <a:cs typeface="Arial"/>
              </a:rPr>
              <a:t>a  </a:t>
            </a:r>
            <a:r>
              <a:rPr dirty="0" sz="1400" spc="-5">
                <a:latin typeface="Arial"/>
                <a:cs typeface="Arial"/>
              </a:rPr>
              <a:t>habilidades </a:t>
            </a:r>
            <a:r>
              <a:rPr dirty="0" sz="140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pensamiento crítico, creatividad</a:t>
            </a:r>
            <a:r>
              <a:rPr dirty="0" sz="1400" spc="3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3745" y="951738"/>
            <a:ext cx="3289300" cy="1068705"/>
            <a:chOff x="253745" y="951738"/>
            <a:chExt cx="3289300" cy="1068705"/>
          </a:xfrm>
        </p:grpSpPr>
        <p:sp>
          <p:nvSpPr>
            <p:cNvPr id="13" name="object 13"/>
            <p:cNvSpPr/>
            <p:nvPr/>
          </p:nvSpPr>
          <p:spPr>
            <a:xfrm>
              <a:off x="310895" y="1008888"/>
              <a:ext cx="3174492" cy="954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82320" y="980313"/>
              <a:ext cx="3232150" cy="1011555"/>
            </a:xfrm>
            <a:custGeom>
              <a:avLst/>
              <a:gdLst/>
              <a:ahLst/>
              <a:cxnLst/>
              <a:rect l="l" t="t" r="r" b="b"/>
              <a:pathLst>
                <a:path w="3232150" h="1011555">
                  <a:moveTo>
                    <a:pt x="0" y="1011174"/>
                  </a:moveTo>
                  <a:lnTo>
                    <a:pt x="3231642" y="1011174"/>
                  </a:lnTo>
                  <a:lnTo>
                    <a:pt x="3231642" y="0"/>
                  </a:lnTo>
                  <a:lnTo>
                    <a:pt x="0" y="0"/>
                  </a:lnTo>
                  <a:lnTo>
                    <a:pt x="0" y="1011174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6905243" y="2627376"/>
            <a:ext cx="2171700" cy="1808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5900" y="1814931"/>
            <a:ext cx="8720455" cy="305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65829" marR="5080">
              <a:lnSpc>
                <a:spcPct val="1064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resolución de problemas. También les enseña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ser empáticos </a:t>
            </a:r>
            <a:r>
              <a:rPr dirty="0" sz="1400">
                <a:latin typeface="Arial"/>
                <a:cs typeface="Arial"/>
              </a:rPr>
              <a:t>y  a pensar </a:t>
            </a:r>
            <a:r>
              <a:rPr dirty="0" sz="1400" spc="-5">
                <a:latin typeface="Arial"/>
                <a:cs typeface="Arial"/>
              </a:rPr>
              <a:t>en </a:t>
            </a:r>
            <a:r>
              <a:rPr dirty="0" sz="1400">
                <a:latin typeface="Arial"/>
                <a:cs typeface="Arial"/>
              </a:rPr>
              <a:t>las necesidades </a:t>
            </a:r>
            <a:r>
              <a:rPr dirty="0" sz="1400" spc="-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los demás. </a:t>
            </a:r>
            <a:r>
              <a:rPr dirty="0" sz="1400" spc="-5">
                <a:latin typeface="Arial"/>
                <a:cs typeface="Arial"/>
              </a:rPr>
              <a:t>Se divide en 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fases:</a:t>
            </a:r>
            <a:endParaRPr sz="1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335"/>
              </a:spcBef>
            </a:pPr>
            <a:r>
              <a:rPr dirty="0" sz="1400" spc="-5" b="1">
                <a:latin typeface="Arial"/>
                <a:cs typeface="Arial"/>
              </a:rPr>
              <a:t>Empatizar</a:t>
            </a:r>
            <a:r>
              <a:rPr dirty="0" sz="1400" spc="-5">
                <a:latin typeface="Arial"/>
                <a:cs typeface="Arial"/>
              </a:rPr>
              <a:t>: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Entender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las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necesidades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las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personas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 spc="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</a:t>
            </a:r>
            <a:r>
              <a:rPr dirty="0" sz="1400" spc="1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contexto</a:t>
            </a:r>
            <a:r>
              <a:rPr dirty="0" sz="1400" spc="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quienes</a:t>
            </a:r>
            <a:r>
              <a:rPr dirty="0" sz="1400" spc="1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se</a:t>
            </a:r>
            <a:endParaRPr sz="1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verán </a:t>
            </a:r>
            <a:r>
              <a:rPr dirty="0" sz="1400">
                <a:latin typeface="Arial"/>
                <a:cs typeface="Arial"/>
              </a:rPr>
              <a:t>afectadas </a:t>
            </a:r>
            <a:r>
              <a:rPr dirty="0" sz="1400" spc="-5">
                <a:latin typeface="Arial"/>
                <a:cs typeface="Arial"/>
              </a:rPr>
              <a:t>por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solución.</a:t>
            </a:r>
            <a:endParaRPr sz="1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Definir</a:t>
            </a:r>
            <a:r>
              <a:rPr dirty="0" sz="1400" spc="-5">
                <a:latin typeface="Arial"/>
                <a:cs typeface="Arial"/>
              </a:rPr>
              <a:t>: </a:t>
            </a:r>
            <a:r>
              <a:rPr dirty="0" sz="1400">
                <a:latin typeface="Arial"/>
                <a:cs typeface="Arial"/>
              </a:rPr>
              <a:t>Identificar </a:t>
            </a:r>
            <a:r>
              <a:rPr dirty="0" sz="1400" spc="-5">
                <a:latin typeface="Arial"/>
                <a:cs typeface="Arial"/>
              </a:rPr>
              <a:t>el </a:t>
            </a:r>
            <a:r>
              <a:rPr dirty="0" sz="1400">
                <a:latin typeface="Arial"/>
                <a:cs typeface="Arial"/>
              </a:rPr>
              <a:t>problema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central.</a:t>
            </a:r>
            <a:endParaRPr sz="1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Idear</a:t>
            </a:r>
            <a:r>
              <a:rPr dirty="0" sz="1400">
                <a:latin typeface="Arial"/>
                <a:cs typeface="Arial"/>
              </a:rPr>
              <a:t>: </a:t>
            </a:r>
            <a:r>
              <a:rPr dirty="0" sz="1400" spc="-5">
                <a:latin typeface="Arial"/>
                <a:cs typeface="Arial"/>
              </a:rPr>
              <a:t>Generar una gran cantidad de ideas para resolver el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problema.</a:t>
            </a:r>
            <a:endParaRPr sz="1400">
              <a:latin typeface="Arial"/>
              <a:cs typeface="Arial"/>
            </a:endParaRPr>
          </a:p>
          <a:p>
            <a:pPr marL="34290" marR="1933575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Prototipar</a:t>
            </a:r>
            <a:r>
              <a:rPr dirty="0" sz="1400" spc="-5">
                <a:latin typeface="Arial"/>
                <a:cs typeface="Arial"/>
              </a:rPr>
              <a:t>: </a:t>
            </a:r>
            <a:r>
              <a:rPr dirty="0" sz="1400">
                <a:latin typeface="Arial"/>
                <a:cs typeface="Arial"/>
              </a:rPr>
              <a:t>Construir prototipos de las ideas para probarlas y obtener feedback.  </a:t>
            </a:r>
            <a:r>
              <a:rPr dirty="0" sz="1400" spc="-5" b="1">
                <a:latin typeface="Arial"/>
                <a:cs typeface="Arial"/>
              </a:rPr>
              <a:t>Probar</a:t>
            </a:r>
            <a:r>
              <a:rPr dirty="0" sz="1400" spc="-5">
                <a:latin typeface="Arial"/>
                <a:cs typeface="Arial"/>
              </a:rPr>
              <a:t>: Obtener feedback </a:t>
            </a:r>
            <a:r>
              <a:rPr dirty="0" sz="140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los usuarios </a:t>
            </a:r>
            <a:r>
              <a:rPr dirty="0" sz="1400">
                <a:latin typeface="Arial"/>
                <a:cs typeface="Arial"/>
              </a:rPr>
              <a:t>sobre </a:t>
            </a:r>
            <a:r>
              <a:rPr dirty="0" sz="1400" spc="-5">
                <a:latin typeface="Arial"/>
                <a:cs typeface="Arial"/>
              </a:rPr>
              <a:t>los prototipos para mejorar las  soluciones. En esta etapa el docente podría sugerir realizar ajustes, </a:t>
            </a:r>
            <a:r>
              <a:rPr dirty="0" sz="1400">
                <a:latin typeface="Arial"/>
                <a:cs typeface="Arial"/>
              </a:rPr>
              <a:t>o solo </a:t>
            </a:r>
            <a:r>
              <a:rPr dirty="0" sz="1400" spc="-5">
                <a:latin typeface="Arial"/>
                <a:cs typeface="Arial"/>
              </a:rPr>
              <a:t>plantear  un rediseño que tenga presente las recomendaciones recogidas </a:t>
            </a:r>
            <a:r>
              <a:rPr dirty="0" sz="1400">
                <a:latin typeface="Arial"/>
                <a:cs typeface="Arial"/>
              </a:rPr>
              <a:t>y demarcar </a:t>
            </a:r>
            <a:r>
              <a:rPr dirty="0" sz="1400" spc="-5">
                <a:latin typeface="Arial"/>
                <a:cs typeface="Arial"/>
              </a:rPr>
              <a:t>el inicio  de un nuevo </a:t>
            </a:r>
            <a:r>
              <a:rPr dirty="0" sz="1400">
                <a:latin typeface="Arial"/>
                <a:cs typeface="Arial"/>
              </a:rPr>
              <a:t>ciclo Design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Thinking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 marR="1767839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Lo anterior sirve como base teórica para llegar </a:t>
            </a:r>
            <a:r>
              <a:rPr dirty="0" sz="1400">
                <a:latin typeface="Arial"/>
                <a:cs typeface="Arial"/>
              </a:rPr>
              <a:t>a la </a:t>
            </a:r>
            <a:r>
              <a:rPr dirty="0" sz="1400" spc="-5">
                <a:latin typeface="Arial"/>
                <a:cs typeface="Arial"/>
              </a:rPr>
              <a:t>consolidación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construcción </a:t>
            </a:r>
            <a:r>
              <a:rPr dirty="0" sz="1400" spc="-15">
                <a:latin typeface="Arial"/>
                <a:cs typeface="Arial"/>
              </a:rPr>
              <a:t>de  </a:t>
            </a:r>
            <a:r>
              <a:rPr dirty="0" sz="1400">
                <a:latin typeface="Arial"/>
                <a:cs typeface="Arial"/>
              </a:rPr>
              <a:t>prototipos utilizando </a:t>
            </a:r>
            <a:r>
              <a:rPr dirty="0" sz="1400" spc="-5">
                <a:latin typeface="Arial"/>
                <a:cs typeface="Arial"/>
              </a:rPr>
              <a:t>el </a:t>
            </a:r>
            <a:r>
              <a:rPr dirty="0" sz="1400">
                <a:latin typeface="Arial"/>
                <a:cs typeface="Arial"/>
              </a:rPr>
              <a:t>laboratorio de </a:t>
            </a:r>
            <a:r>
              <a:rPr dirty="0" sz="1400" spc="-5">
                <a:latin typeface="Arial"/>
                <a:cs typeface="Arial"/>
              </a:rPr>
              <a:t>innovación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educativa.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017" y="344170"/>
            <a:ext cx="52216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5"/>
              <a:t>Solución </a:t>
            </a:r>
            <a:r>
              <a:rPr dirty="0" sz="3600" spc="-170"/>
              <a:t>del</a:t>
            </a:r>
            <a:r>
              <a:rPr dirty="0" sz="3600" spc="-370"/>
              <a:t> </a:t>
            </a:r>
            <a:r>
              <a:rPr dirty="0" sz="3600" spc="-190"/>
              <a:t>problema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38503" y="1023874"/>
            <a:ext cx="7553959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C7102D"/>
                </a:solidFill>
                <a:latin typeface="Arial"/>
                <a:cs typeface="Arial"/>
              </a:rPr>
              <a:t>Momento</a:t>
            </a:r>
            <a:r>
              <a:rPr dirty="0" sz="1400" spc="-50" b="1">
                <a:solidFill>
                  <a:srgbClr val="C7102D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7102D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Este </a:t>
            </a:r>
            <a:r>
              <a:rPr dirty="0" sz="1400" spc="-10">
                <a:latin typeface="Arial"/>
                <a:cs typeface="Arial"/>
              </a:rPr>
              <a:t>momento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relaciona con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fase </a:t>
            </a:r>
            <a:r>
              <a:rPr dirty="0" sz="1400">
                <a:latin typeface="Arial"/>
                <a:cs typeface="Arial"/>
              </a:rPr>
              <a:t>Empatia </a:t>
            </a:r>
            <a:r>
              <a:rPr dirty="0" sz="1400" spc="-5">
                <a:latin typeface="Arial"/>
                <a:cs typeface="Arial"/>
              </a:rPr>
              <a:t>del Design Thinking, empatizar: </a:t>
            </a:r>
            <a:r>
              <a:rPr dirty="0" sz="1400">
                <a:latin typeface="Arial"/>
                <a:cs typeface="Arial"/>
              </a:rPr>
              <a:t>se </a:t>
            </a:r>
            <a:r>
              <a:rPr dirty="0" sz="1400" spc="-5">
                <a:latin typeface="Arial"/>
                <a:cs typeface="Arial"/>
              </a:rPr>
              <a:t>busca  conocer el contexto del problema compartir </a:t>
            </a:r>
            <a:r>
              <a:rPr dirty="0" sz="1400">
                <a:latin typeface="Arial"/>
                <a:cs typeface="Arial"/>
              </a:rPr>
              <a:t>con </a:t>
            </a:r>
            <a:r>
              <a:rPr dirty="0" sz="1400" spc="-5">
                <a:latin typeface="Arial"/>
                <a:cs typeface="Arial"/>
              </a:rPr>
              <a:t>las personas para conocer sus necesidades  sueños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comportamientos, crear </a:t>
            </a:r>
            <a:r>
              <a:rPr dirty="0" sz="1400" spc="-10">
                <a:latin typeface="Arial"/>
                <a:cs typeface="Arial"/>
              </a:rPr>
              <a:t>un </a:t>
            </a:r>
            <a:r>
              <a:rPr dirty="0" sz="1400" spc="-5">
                <a:latin typeface="Arial"/>
                <a:cs typeface="Arial"/>
              </a:rPr>
              <a:t>ambiente de confianza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respeto que permita tener  conversaciones </a:t>
            </a:r>
            <a:r>
              <a:rPr dirty="0" sz="1400">
                <a:latin typeface="Arial"/>
                <a:cs typeface="Arial"/>
              </a:rPr>
              <a:t>fluidas para generar </a:t>
            </a:r>
            <a:r>
              <a:rPr dirty="0" sz="1400" spc="-5">
                <a:latin typeface="Arial"/>
                <a:cs typeface="Arial"/>
              </a:rPr>
              <a:t>nuevas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ideas.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7" name="object 7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963930"/>
            <a:ext cx="9144000" cy="4179570"/>
            <a:chOff x="0" y="963930"/>
            <a:chExt cx="9144000" cy="4179570"/>
          </a:xfrm>
        </p:grpSpPr>
        <p:sp>
          <p:nvSpPr>
            <p:cNvPr id="12" name="object 12"/>
            <p:cNvSpPr/>
            <p:nvPr/>
          </p:nvSpPr>
          <p:spPr>
            <a:xfrm>
              <a:off x="269747" y="1021080"/>
              <a:ext cx="795528" cy="10546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1172" y="992505"/>
              <a:ext cx="852805" cy="1111885"/>
            </a:xfrm>
            <a:custGeom>
              <a:avLst/>
              <a:gdLst/>
              <a:ahLst/>
              <a:cxnLst/>
              <a:rect l="l" t="t" r="r" b="b"/>
              <a:pathLst>
                <a:path w="852805" h="1111885">
                  <a:moveTo>
                    <a:pt x="0" y="1111758"/>
                  </a:moveTo>
                  <a:lnTo>
                    <a:pt x="852678" y="1111758"/>
                  </a:lnTo>
                  <a:lnTo>
                    <a:pt x="852678" y="0"/>
                  </a:lnTo>
                  <a:lnTo>
                    <a:pt x="0" y="0"/>
                  </a:lnTo>
                  <a:lnTo>
                    <a:pt x="0" y="1111758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23872" y="2110752"/>
              <a:ext cx="2772029" cy="17724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218944" y="2305812"/>
              <a:ext cx="2202180" cy="12024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2130513"/>
              <a:ext cx="2453640" cy="17524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84404" y="2325624"/>
              <a:ext cx="1894332" cy="11826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66259" y="2107730"/>
              <a:ext cx="2807208" cy="17938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561332" y="2302763"/>
              <a:ext cx="2237232" cy="12237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84392" y="5007811"/>
              <a:ext cx="1881394" cy="1356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0500" y="3692652"/>
              <a:ext cx="1866900" cy="13213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22570" y="5015483"/>
              <a:ext cx="2027692" cy="1280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333244" y="3685031"/>
              <a:ext cx="2008632" cy="13365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591807" y="5023159"/>
              <a:ext cx="2370590" cy="12033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602479" y="3692652"/>
              <a:ext cx="2351531" cy="13365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691883" y="2130539"/>
              <a:ext cx="2452115" cy="178752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886956" y="2325624"/>
              <a:ext cx="2005583" cy="12176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046721" y="3732987"/>
            <a:ext cx="19094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Visita </a:t>
            </a:r>
            <a:r>
              <a:rPr dirty="0" sz="1400" spc="-5" b="1">
                <a:latin typeface="Arial"/>
                <a:cs typeface="Arial"/>
              </a:rPr>
              <a:t>vereda </a:t>
            </a:r>
            <a:r>
              <a:rPr dirty="0" sz="1400" b="1">
                <a:latin typeface="Arial"/>
                <a:cs typeface="Arial"/>
              </a:rPr>
              <a:t>el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Hatico  La Cruz -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Nariño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394" y="154000"/>
            <a:ext cx="52197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/>
              <a:t>Solución </a:t>
            </a:r>
            <a:r>
              <a:rPr dirty="0" sz="3600" spc="-165"/>
              <a:t>del</a:t>
            </a:r>
            <a:r>
              <a:rPr dirty="0" sz="3600" spc="-434"/>
              <a:t> </a:t>
            </a:r>
            <a:r>
              <a:rPr dirty="0" sz="3600" spc="-190"/>
              <a:t>problema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62202" y="862965"/>
            <a:ext cx="74301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C7102D"/>
                </a:solidFill>
                <a:latin typeface="Arial"/>
                <a:cs typeface="Arial"/>
              </a:rPr>
              <a:t>Momento </a:t>
            </a:r>
            <a:r>
              <a:rPr dirty="0" sz="1200" b="1">
                <a:solidFill>
                  <a:srgbClr val="C7102D"/>
                </a:solidFill>
                <a:latin typeface="Arial"/>
                <a:cs typeface="Arial"/>
              </a:rPr>
              <a:t>2.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Se </a:t>
            </a:r>
            <a:r>
              <a:rPr dirty="0" sz="1200" spc="-5">
                <a:solidFill>
                  <a:srgbClr val="212121"/>
                </a:solidFill>
                <a:latin typeface="Arial"/>
                <a:cs typeface="Arial"/>
              </a:rPr>
              <a:t>define el problema a abordar </a:t>
            </a:r>
            <a:r>
              <a:rPr dirty="0" sz="1200">
                <a:solidFill>
                  <a:srgbClr val="212121"/>
                </a:solidFill>
                <a:latin typeface="Arial"/>
                <a:cs typeface="Arial"/>
              </a:rPr>
              <a:t>y </a:t>
            </a:r>
            <a:r>
              <a:rPr dirty="0" sz="1200" spc="-5">
                <a:solidFill>
                  <a:srgbClr val="434343"/>
                </a:solidFill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e organizan grupos de trabajo </a:t>
            </a:r>
            <a:r>
              <a:rPr dirty="0" sz="1200" spc="-10">
                <a:latin typeface="Arial"/>
                <a:cs typeface="Arial"/>
              </a:rPr>
              <a:t>donde cada </a:t>
            </a:r>
            <a:r>
              <a:rPr dirty="0" sz="1200" spc="-5">
                <a:latin typeface="Arial"/>
                <a:cs typeface="Arial"/>
              </a:rPr>
              <a:t>integrante asume  </a:t>
            </a:r>
            <a:r>
              <a:rPr dirty="0" sz="1200" spc="-10">
                <a:latin typeface="Arial"/>
                <a:cs typeface="Arial"/>
              </a:rPr>
              <a:t>un </a:t>
            </a:r>
            <a:r>
              <a:rPr dirty="0" sz="1200" spc="-5">
                <a:latin typeface="Arial"/>
                <a:cs typeface="Arial"/>
              </a:rPr>
              <a:t>rol </a:t>
            </a:r>
            <a:r>
              <a:rPr dirty="0" sz="1200" spc="-10">
                <a:latin typeface="Arial"/>
                <a:cs typeface="Arial"/>
              </a:rPr>
              <a:t>de preferencia, </a:t>
            </a:r>
            <a:r>
              <a:rPr dirty="0" sz="1200" spc="-5">
                <a:latin typeface="Arial"/>
                <a:cs typeface="Arial"/>
              </a:rPr>
              <a:t>el </a:t>
            </a:r>
            <a:r>
              <a:rPr dirty="0" sz="1200" spc="-10">
                <a:latin typeface="Arial"/>
                <a:cs typeface="Arial"/>
              </a:rPr>
              <a:t>cual </a:t>
            </a:r>
            <a:r>
              <a:rPr dirty="0" sz="1200" spc="-5">
                <a:latin typeface="Arial"/>
                <a:cs typeface="Arial"/>
              </a:rPr>
              <a:t>lo </a:t>
            </a:r>
            <a:r>
              <a:rPr dirty="0" sz="1200" spc="-10">
                <a:latin typeface="Arial"/>
                <a:cs typeface="Arial"/>
              </a:rPr>
              <a:t>pueden </a:t>
            </a:r>
            <a:r>
              <a:rPr dirty="0" sz="1200" spc="-5">
                <a:latin typeface="Arial"/>
                <a:cs typeface="Arial"/>
              </a:rPr>
              <a:t>intercambiar con el </a:t>
            </a:r>
            <a:r>
              <a:rPr dirty="0" sz="1200" spc="-10">
                <a:latin typeface="Arial"/>
                <a:cs typeface="Arial"/>
              </a:rPr>
              <a:t>tiempo para que cada uno viva </a:t>
            </a:r>
            <a:r>
              <a:rPr dirty="0" sz="1200" spc="-5">
                <a:latin typeface="Arial"/>
                <a:cs typeface="Arial"/>
              </a:rPr>
              <a:t>la </a:t>
            </a:r>
            <a:r>
              <a:rPr dirty="0" sz="1200" spc="-10">
                <a:latin typeface="Arial"/>
                <a:cs typeface="Arial"/>
              </a:rPr>
              <a:t>experiencia  </a:t>
            </a:r>
            <a:r>
              <a:rPr dirty="0" sz="1200" spc="-5">
                <a:latin typeface="Arial"/>
                <a:cs typeface="Arial"/>
              </a:rPr>
              <a:t>desde distintos </a:t>
            </a:r>
            <a:r>
              <a:rPr dirty="0" sz="1200" spc="-10">
                <a:latin typeface="Arial"/>
                <a:cs typeface="Arial"/>
              </a:rPr>
              <a:t>puntos </a:t>
            </a:r>
            <a:r>
              <a:rPr dirty="0" sz="1200" spc="-5">
                <a:latin typeface="Arial"/>
                <a:cs typeface="Arial"/>
              </a:rPr>
              <a:t>de vista. </a:t>
            </a:r>
            <a:r>
              <a:rPr dirty="0" sz="1200">
                <a:latin typeface="Arial"/>
                <a:cs typeface="Arial"/>
              </a:rPr>
              <a:t>Es </a:t>
            </a:r>
            <a:r>
              <a:rPr dirty="0" sz="1200" spc="-5">
                <a:latin typeface="Arial"/>
                <a:cs typeface="Arial"/>
              </a:rPr>
              <a:t>importante generar un espacio donde </a:t>
            </a:r>
            <a:r>
              <a:rPr dirty="0" sz="1200" spc="-10">
                <a:latin typeface="Arial"/>
                <a:cs typeface="Arial"/>
              </a:rPr>
              <a:t>se explique </a:t>
            </a:r>
            <a:r>
              <a:rPr dirty="0" sz="1200" spc="-5">
                <a:latin typeface="Arial"/>
                <a:cs typeface="Arial"/>
              </a:rPr>
              <a:t>el papel </a:t>
            </a:r>
            <a:r>
              <a:rPr dirty="0" sz="1200" spc="-10">
                <a:latin typeface="Arial"/>
                <a:cs typeface="Arial"/>
              </a:rPr>
              <a:t>de los  </a:t>
            </a:r>
            <a:r>
              <a:rPr dirty="0" sz="1200" spc="-5">
                <a:latin typeface="Arial"/>
                <a:cs typeface="Arial"/>
              </a:rPr>
              <a:t>diferentes roles </a:t>
            </a:r>
            <a:r>
              <a:rPr dirty="0" sz="1200" spc="-10">
                <a:latin typeface="Arial"/>
                <a:cs typeface="Arial"/>
              </a:rPr>
              <a:t>que </a:t>
            </a:r>
            <a:r>
              <a:rPr dirty="0" sz="1200" spc="-5">
                <a:latin typeface="Arial"/>
                <a:cs typeface="Arial"/>
              </a:rPr>
              <a:t>asumen los estudiantes </a:t>
            </a:r>
            <a:r>
              <a:rPr dirty="0" sz="1200">
                <a:latin typeface="Arial"/>
                <a:cs typeface="Arial"/>
              </a:rPr>
              <a:t>y como estos </a:t>
            </a:r>
            <a:r>
              <a:rPr dirty="0" sz="1200" spc="-5">
                <a:latin typeface="Arial"/>
                <a:cs typeface="Arial"/>
              </a:rPr>
              <a:t>están inmersos en </a:t>
            </a:r>
            <a:r>
              <a:rPr dirty="0" sz="1200" spc="-10">
                <a:latin typeface="Arial"/>
                <a:cs typeface="Arial"/>
              </a:rPr>
              <a:t>la vida </a:t>
            </a:r>
            <a:r>
              <a:rPr dirty="0" sz="1200">
                <a:latin typeface="Arial"/>
                <a:cs typeface="Arial"/>
              </a:rPr>
              <a:t>real, </a:t>
            </a:r>
            <a:r>
              <a:rPr dirty="0" sz="1200" spc="-5">
                <a:latin typeface="Arial"/>
                <a:cs typeface="Arial"/>
              </a:rPr>
              <a:t>para </a:t>
            </a:r>
            <a:r>
              <a:rPr dirty="0" sz="1200" spc="-15">
                <a:latin typeface="Arial"/>
                <a:cs typeface="Arial"/>
              </a:rPr>
              <a:t>que </a:t>
            </a:r>
            <a:r>
              <a:rPr dirty="0" sz="1200" spc="-5">
                <a:latin typeface="Arial"/>
                <a:cs typeface="Arial"/>
              </a:rPr>
              <a:t>se  apropien de su rol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además, generar espacios de discusión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reflexión en </a:t>
            </a:r>
            <a:r>
              <a:rPr dirty="0" sz="1200">
                <a:latin typeface="Arial"/>
                <a:cs typeface="Arial"/>
              </a:rPr>
              <a:t>torno </a:t>
            </a:r>
            <a:r>
              <a:rPr dirty="0" sz="1200" spc="-5">
                <a:latin typeface="Arial"/>
                <a:cs typeface="Arial"/>
              </a:rPr>
              <a:t>a las siguientes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preguntas: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2513" y="846582"/>
            <a:ext cx="908685" cy="1181100"/>
            <a:chOff x="302513" y="846582"/>
            <a:chExt cx="908685" cy="1181100"/>
          </a:xfrm>
        </p:grpSpPr>
        <p:sp>
          <p:nvSpPr>
            <p:cNvPr id="12" name="object 12"/>
            <p:cNvSpPr/>
            <p:nvPr/>
          </p:nvSpPr>
          <p:spPr>
            <a:xfrm>
              <a:off x="359663" y="903732"/>
              <a:ext cx="794004" cy="1066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1088" y="875157"/>
              <a:ext cx="851535" cy="1123950"/>
            </a:xfrm>
            <a:custGeom>
              <a:avLst/>
              <a:gdLst/>
              <a:ahLst/>
              <a:cxnLst/>
              <a:rect l="l" t="t" r="r" b="b"/>
              <a:pathLst>
                <a:path w="851535" h="1123950">
                  <a:moveTo>
                    <a:pt x="0" y="1123950"/>
                  </a:moveTo>
                  <a:lnTo>
                    <a:pt x="851154" y="1123950"/>
                  </a:lnTo>
                  <a:lnTo>
                    <a:pt x="851154" y="0"/>
                  </a:lnTo>
                  <a:lnTo>
                    <a:pt x="0" y="0"/>
                  </a:lnTo>
                  <a:lnTo>
                    <a:pt x="0" y="1123950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48488" y="2804922"/>
            <a:ext cx="2266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305" algn="l"/>
                <a:tab pos="1036319" algn="l"/>
                <a:tab pos="2033270" algn="l"/>
              </a:tabLst>
            </a:pP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Lo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s	riesgos	ergo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n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ó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mic</a:t>
            </a:r>
            <a:r>
              <a:rPr dirty="0" sz="1200" spc="10">
                <a:solidFill>
                  <a:srgbClr val="1F1F1F"/>
                </a:solidFill>
                <a:latin typeface="Carlito"/>
                <a:cs typeface="Carlito"/>
              </a:rPr>
              <a:t>o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s	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son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488" y="2987801"/>
            <a:ext cx="2268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5965" algn="l"/>
                <a:tab pos="1176655" algn="l"/>
                <a:tab pos="1852295" algn="l"/>
              </a:tabLst>
            </a:pP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q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uell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o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s	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q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ue	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p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u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e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d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e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n	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u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sar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488" y="3170377"/>
            <a:ext cx="22682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lesiones o problemas de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salud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 los 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trabajadores debido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 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la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forma 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en 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que realizan sus tareas. Estos 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riesgos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pueden estar</a:t>
            </a:r>
            <a:r>
              <a:rPr dirty="0" sz="1200" spc="16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relacionados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488" y="3902455"/>
            <a:ext cx="2268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884" algn="l"/>
                <a:tab pos="1229995" algn="l"/>
                <a:tab pos="2097405" algn="l"/>
              </a:tabLst>
            </a:pP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co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n	p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ost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u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ra,	r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e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p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et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i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ión	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de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488" y="4085335"/>
            <a:ext cx="22682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movimientos,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la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manipulación  manual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de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cargas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o la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exposición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  factores.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0873" y="2772536"/>
            <a:ext cx="2627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La huella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de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carbono es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la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cantidad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 de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0873" y="2955417"/>
            <a:ext cx="7219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gases 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de 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ge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n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e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ram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o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s  activid</a:t>
            </a:r>
            <a:r>
              <a:rPr dirty="0" sz="1200" spc="-15">
                <a:solidFill>
                  <a:srgbClr val="1F1F1F"/>
                </a:solidFill>
                <a:latin typeface="Carlito"/>
                <a:cs typeface="Carlito"/>
              </a:rPr>
              <a:t>a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des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35545" y="2955417"/>
            <a:ext cx="18224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51435">
              <a:lnSpc>
                <a:spcPct val="100000"/>
              </a:lnSpc>
              <a:spcBef>
                <a:spcPts val="100"/>
              </a:spcBef>
              <a:tabLst>
                <a:tab pos="390525" algn="l"/>
                <a:tab pos="640080" algn="l"/>
                <a:tab pos="1117600" algn="l"/>
                <a:tab pos="1572895" algn="l"/>
              </a:tabLst>
            </a:pP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e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f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ecto	i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n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ve</a:t>
            </a:r>
            <a:r>
              <a:rPr dirty="0" sz="1200" spc="-15">
                <a:solidFill>
                  <a:srgbClr val="1F1F1F"/>
                </a:solidFill>
                <a:latin typeface="Carlito"/>
                <a:cs typeface="Carlito"/>
              </a:rPr>
              <a:t>r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n</a:t>
            </a:r>
            <a:r>
              <a:rPr dirty="0" sz="1200" spc="-15">
                <a:solidFill>
                  <a:srgbClr val="1F1F1F"/>
                </a:solidFill>
                <a:latin typeface="Carlito"/>
                <a:cs typeface="Carlito"/>
              </a:rPr>
              <a:t>a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dero	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q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ue  al	re</a:t>
            </a:r>
            <a:r>
              <a:rPr dirty="0" sz="1200" spc="-15">
                <a:solidFill>
                  <a:srgbClr val="1F1F1F"/>
                </a:solidFill>
                <a:latin typeface="Carlito"/>
                <a:cs typeface="Carlito"/>
              </a:rPr>
              <a:t>a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li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z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ar	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n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ues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t</a:t>
            </a:r>
            <a:r>
              <a:rPr dirty="0" sz="1200" spc="-15">
                <a:solidFill>
                  <a:srgbClr val="1F1F1F"/>
                </a:solidFill>
                <a:latin typeface="Carlito"/>
                <a:cs typeface="Carlito"/>
              </a:rPr>
              <a:t>r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as 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cotidianas. Estos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gases</a:t>
            </a:r>
            <a:r>
              <a:rPr dirty="0" sz="1200" spc="6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se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0873" y="3504438"/>
            <a:ext cx="26263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acumulan en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la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atmósfera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y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provocan </a:t>
            </a:r>
            <a:r>
              <a:rPr dirty="0" sz="1200" spc="-10">
                <a:solidFill>
                  <a:srgbClr val="1F1F1F"/>
                </a:solidFill>
                <a:latin typeface="Carlito"/>
                <a:cs typeface="Carlito"/>
              </a:rPr>
              <a:t>el 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calentamiento</a:t>
            </a:r>
            <a:r>
              <a:rPr dirty="0" sz="1200" spc="-2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global.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20205" y="2109977"/>
            <a:ext cx="2647315" cy="523240"/>
          </a:xfrm>
          <a:custGeom>
            <a:avLst/>
            <a:gdLst/>
            <a:ahLst/>
            <a:cxnLst/>
            <a:rect l="l" t="t" r="r" b="b"/>
            <a:pathLst>
              <a:path w="2647315" h="523239">
                <a:moveTo>
                  <a:pt x="2647188" y="0"/>
                </a:moveTo>
                <a:lnTo>
                  <a:pt x="0" y="0"/>
                </a:lnTo>
                <a:lnTo>
                  <a:pt x="0" y="522731"/>
                </a:lnTo>
                <a:lnTo>
                  <a:pt x="2647188" y="522731"/>
                </a:lnTo>
                <a:lnTo>
                  <a:pt x="2647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220205" y="2109977"/>
            <a:ext cx="2647315" cy="523240"/>
          </a:xfrm>
          <a:prstGeom prst="rect">
            <a:avLst/>
          </a:prstGeom>
          <a:ln w="25400">
            <a:solidFill>
              <a:srgbClr val="FD99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¿Por qué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es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importante</a:t>
            </a:r>
            <a:r>
              <a:rPr dirty="0" sz="1400" spc="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reducir</a:t>
            </a:r>
            <a:endParaRPr sz="1400">
              <a:latin typeface="Carlito"/>
              <a:cs typeface="Carlito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nuestra huella de</a:t>
            </a:r>
            <a:r>
              <a:rPr dirty="0" sz="1400" spc="2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carbono?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16173" y="2114550"/>
            <a:ext cx="3084830" cy="523240"/>
          </a:xfrm>
          <a:custGeom>
            <a:avLst/>
            <a:gdLst/>
            <a:ahLst/>
            <a:cxnLst/>
            <a:rect l="l" t="t" r="r" b="b"/>
            <a:pathLst>
              <a:path w="3084829" h="523239">
                <a:moveTo>
                  <a:pt x="3084576" y="0"/>
                </a:moveTo>
                <a:lnTo>
                  <a:pt x="0" y="0"/>
                </a:lnTo>
                <a:lnTo>
                  <a:pt x="0" y="522731"/>
                </a:lnTo>
                <a:lnTo>
                  <a:pt x="3084576" y="522731"/>
                </a:lnTo>
                <a:lnTo>
                  <a:pt x="308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916173" y="2114550"/>
            <a:ext cx="3084830" cy="523240"/>
          </a:xfrm>
          <a:prstGeom prst="rect">
            <a:avLst/>
          </a:prstGeom>
          <a:ln w="25400">
            <a:solidFill>
              <a:srgbClr val="FF006A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65"/>
              </a:spcBef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¿Cómo podemos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promover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el uso</a:t>
            </a:r>
            <a:r>
              <a:rPr dirty="0" sz="1400" spc="-5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de</a:t>
            </a:r>
            <a:endParaRPr sz="1400">
              <a:latin typeface="Carlito"/>
              <a:cs typeface="Carlito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energías limpias y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alternativas?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0425" y="2114550"/>
            <a:ext cx="2336800" cy="523240"/>
          </a:xfrm>
          <a:custGeom>
            <a:avLst/>
            <a:gdLst/>
            <a:ahLst/>
            <a:cxnLst/>
            <a:rect l="l" t="t" r="r" b="b"/>
            <a:pathLst>
              <a:path w="2336800" h="523239">
                <a:moveTo>
                  <a:pt x="2336292" y="0"/>
                </a:moveTo>
                <a:lnTo>
                  <a:pt x="0" y="0"/>
                </a:lnTo>
                <a:lnTo>
                  <a:pt x="0" y="522731"/>
                </a:lnTo>
                <a:lnTo>
                  <a:pt x="2336292" y="522731"/>
                </a:lnTo>
                <a:lnTo>
                  <a:pt x="2336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60425" y="2114550"/>
            <a:ext cx="2336800" cy="523240"/>
          </a:xfrm>
          <a:prstGeom prst="rect">
            <a:avLst/>
          </a:prstGeom>
          <a:ln w="25400">
            <a:solidFill>
              <a:srgbClr val="4489FF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¿Cuáles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son las </a:t>
            </a:r>
            <a:r>
              <a:rPr dirty="0" sz="1400" spc="-5">
                <a:solidFill>
                  <a:srgbClr val="1F1F1F"/>
                </a:solidFill>
                <a:latin typeface="Carlito"/>
                <a:cs typeface="Carlito"/>
              </a:rPr>
              <a:t>causas de</a:t>
            </a:r>
            <a:r>
              <a:rPr dirty="0" sz="1400" spc="-2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los</a:t>
            </a:r>
            <a:endParaRPr sz="14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riesgos</a:t>
            </a:r>
            <a:r>
              <a:rPr dirty="0" sz="1400" spc="-2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1F1F1F"/>
                </a:solidFill>
                <a:latin typeface="Carlito"/>
                <a:cs typeface="Carlito"/>
              </a:rPr>
              <a:t>ergonómicos?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84423" y="2772536"/>
            <a:ext cx="31489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Las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energías limpias y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alternativas son aquellas  que</a:t>
            </a:r>
            <a:r>
              <a:rPr dirty="0" sz="1200" spc="13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no</a:t>
            </a:r>
            <a:r>
              <a:rPr dirty="0" sz="1200" spc="15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contaminan</a:t>
            </a:r>
            <a:r>
              <a:rPr dirty="0" sz="1200" spc="15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el</a:t>
            </a:r>
            <a:r>
              <a:rPr dirty="0" sz="1200" spc="13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medio</a:t>
            </a:r>
            <a:r>
              <a:rPr dirty="0" sz="1200" spc="14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ambiente</a:t>
            </a:r>
            <a:r>
              <a:rPr dirty="0" sz="1200" spc="145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y</a:t>
            </a:r>
            <a:r>
              <a:rPr dirty="0" sz="1200" spc="13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que</a:t>
            </a:r>
            <a:r>
              <a:rPr dirty="0" sz="1200" spc="130">
                <a:solidFill>
                  <a:srgbClr val="1F1F1F"/>
                </a:solidFill>
                <a:latin typeface="Carlito"/>
                <a:cs typeface="Carlito"/>
              </a:rPr>
              <a:t> </a:t>
            </a:r>
            <a:r>
              <a:rPr dirty="0" sz="1200" spc="5">
                <a:solidFill>
                  <a:srgbClr val="1F1F1F"/>
                </a:solidFill>
                <a:latin typeface="Carlito"/>
                <a:cs typeface="Carlito"/>
              </a:rPr>
              <a:t>no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14517" y="3138297"/>
            <a:ext cx="616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ner</a:t>
            </a:r>
            <a:r>
              <a:rPr dirty="0" sz="1200" spc="-20">
                <a:latin typeface="Arial"/>
                <a:cs typeface="Arial"/>
              </a:rPr>
              <a:t>g</a:t>
            </a:r>
            <a:r>
              <a:rPr dirty="0" sz="1200" spc="-10">
                <a:latin typeface="Arial"/>
                <a:cs typeface="Arial"/>
              </a:rPr>
              <a:t>í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4423" y="3138297"/>
            <a:ext cx="2458085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26034">
              <a:lnSpc>
                <a:spcPct val="102699"/>
              </a:lnSpc>
              <a:spcBef>
                <a:spcPts val="60"/>
              </a:spcBef>
            </a:pPr>
            <a:r>
              <a:rPr dirty="0" sz="1200" spc="-5">
                <a:solidFill>
                  <a:srgbClr val="1F1F1F"/>
                </a:solidFill>
                <a:latin typeface="Carlito"/>
                <a:cs typeface="Carlito"/>
              </a:rPr>
              <a:t>se </a:t>
            </a:r>
            <a:r>
              <a:rPr dirty="0" sz="1200">
                <a:solidFill>
                  <a:srgbClr val="1F1F1F"/>
                </a:solidFill>
                <a:latin typeface="Carlito"/>
                <a:cs typeface="Carlito"/>
              </a:rPr>
              <a:t>agotan. </a:t>
            </a:r>
            <a:r>
              <a:rPr dirty="0" sz="1200" spc="-5">
                <a:latin typeface="Arial"/>
                <a:cs typeface="Arial"/>
              </a:rPr>
              <a:t>Algunos ejemplos de  limpias </a:t>
            </a:r>
            <a:r>
              <a:rPr dirty="0" sz="1200">
                <a:latin typeface="Arial"/>
                <a:cs typeface="Arial"/>
              </a:rPr>
              <a:t>y </a:t>
            </a:r>
            <a:r>
              <a:rPr dirty="0" sz="1200" spc="-5">
                <a:latin typeface="Arial"/>
                <a:cs typeface="Arial"/>
              </a:rPr>
              <a:t>alternativas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son: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La energía solar: Se obtiene del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84423" y="3691890"/>
            <a:ext cx="29737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La energía eólica: Se obtiene del viento.  La energía hidráulica: Se </a:t>
            </a:r>
            <a:r>
              <a:rPr dirty="0" sz="1200">
                <a:latin typeface="Arial"/>
                <a:cs typeface="Arial"/>
              </a:rPr>
              <a:t>obtiene </a:t>
            </a:r>
            <a:r>
              <a:rPr dirty="0" sz="1200" spc="-5">
                <a:latin typeface="Arial"/>
                <a:cs typeface="Arial"/>
              </a:rPr>
              <a:t>del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agua.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La energía geotérmica: Se obtiene del calor  del interior de la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Tierra.</a:t>
            </a:r>
            <a:endParaRPr sz="1200">
              <a:latin typeface="Arial"/>
              <a:cs typeface="Arial"/>
            </a:endParaRPr>
          </a:p>
          <a:p>
            <a:pPr marL="12700" marR="21717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La energía de biomasa: Se obtiene de la  materia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orgánica.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6122" y="220471"/>
            <a:ext cx="464312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70" b="1">
                <a:solidFill>
                  <a:srgbClr val="003BA1"/>
                </a:solidFill>
                <a:latin typeface="Verdana"/>
                <a:cs typeface="Verdana"/>
              </a:rPr>
              <a:t>Solución </a:t>
            </a:r>
            <a:r>
              <a:rPr dirty="0" sz="3200" spc="-145" b="1">
                <a:solidFill>
                  <a:srgbClr val="003BA1"/>
                </a:solidFill>
                <a:latin typeface="Verdana"/>
                <a:cs typeface="Verdana"/>
              </a:rPr>
              <a:t>del</a:t>
            </a:r>
            <a:r>
              <a:rPr dirty="0" sz="3200" spc="-375" b="1">
                <a:solidFill>
                  <a:srgbClr val="003BA1"/>
                </a:solidFill>
                <a:latin typeface="Verdana"/>
                <a:cs typeface="Verdana"/>
              </a:rPr>
              <a:t> </a:t>
            </a:r>
            <a:r>
              <a:rPr dirty="0" sz="3200" spc="-170" b="1">
                <a:solidFill>
                  <a:srgbClr val="003BA1"/>
                </a:solidFill>
                <a:latin typeface="Verdana"/>
                <a:cs typeface="Verdana"/>
              </a:rPr>
              <a:t>problema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3780" y="4372355"/>
            <a:ext cx="1629155" cy="507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3964" y="272970"/>
            <a:ext cx="687648" cy="466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69747" y="272970"/>
            <a:ext cx="476250" cy="467995"/>
            <a:chOff x="269747" y="272970"/>
            <a:chExt cx="476250" cy="467995"/>
          </a:xfrm>
        </p:grpSpPr>
        <p:sp>
          <p:nvSpPr>
            <p:cNvPr id="6" name="object 6"/>
            <p:cNvSpPr/>
            <p:nvPr/>
          </p:nvSpPr>
          <p:spPr>
            <a:xfrm>
              <a:off x="269735" y="272973"/>
              <a:ext cx="438784" cy="467995"/>
            </a:xfrm>
            <a:custGeom>
              <a:avLst/>
              <a:gdLst/>
              <a:ahLst/>
              <a:cxnLst/>
              <a:rect l="l" t="t" r="r" b="b"/>
              <a:pathLst>
                <a:path w="438784" h="467995">
                  <a:moveTo>
                    <a:pt x="349034" y="4051"/>
                  </a:moveTo>
                  <a:lnTo>
                    <a:pt x="347687" y="0"/>
                  </a:lnTo>
                  <a:lnTo>
                    <a:pt x="68910" y="0"/>
                  </a:lnTo>
                  <a:lnTo>
                    <a:pt x="41998" y="5702"/>
                  </a:lnTo>
                  <a:lnTo>
                    <a:pt x="20104" y="21272"/>
                  </a:lnTo>
                  <a:lnTo>
                    <a:pt x="5384" y="44437"/>
                  </a:lnTo>
                  <a:lnTo>
                    <a:pt x="0" y="72923"/>
                  </a:lnTo>
                  <a:lnTo>
                    <a:pt x="0" y="393458"/>
                  </a:lnTo>
                  <a:lnTo>
                    <a:pt x="5384" y="422021"/>
                  </a:lnTo>
                  <a:lnTo>
                    <a:pt x="20104" y="445338"/>
                  </a:lnTo>
                  <a:lnTo>
                    <a:pt x="41998" y="461073"/>
                  </a:lnTo>
                  <a:lnTo>
                    <a:pt x="68910" y="466839"/>
                  </a:lnTo>
                  <a:lnTo>
                    <a:pt x="312102" y="466839"/>
                  </a:lnTo>
                  <a:lnTo>
                    <a:pt x="313461" y="461886"/>
                  </a:lnTo>
                  <a:lnTo>
                    <a:pt x="308051" y="458279"/>
                  </a:lnTo>
                  <a:lnTo>
                    <a:pt x="305358" y="456031"/>
                  </a:lnTo>
                  <a:lnTo>
                    <a:pt x="270243" y="429450"/>
                  </a:lnTo>
                  <a:lnTo>
                    <a:pt x="238975" y="402183"/>
                  </a:lnTo>
                  <a:lnTo>
                    <a:pt x="210502" y="372122"/>
                  </a:lnTo>
                  <a:lnTo>
                    <a:pt x="186461" y="338988"/>
                  </a:lnTo>
                  <a:lnTo>
                    <a:pt x="169354" y="299897"/>
                  </a:lnTo>
                  <a:lnTo>
                    <a:pt x="164109" y="259245"/>
                  </a:lnTo>
                  <a:lnTo>
                    <a:pt x="169926" y="218516"/>
                  </a:lnTo>
                  <a:lnTo>
                    <a:pt x="186004" y="179171"/>
                  </a:lnTo>
                  <a:lnTo>
                    <a:pt x="215798" y="134416"/>
                  </a:lnTo>
                  <a:lnTo>
                    <a:pt x="252044" y="93586"/>
                  </a:lnTo>
                  <a:lnTo>
                    <a:pt x="291071" y="56045"/>
                  </a:lnTo>
                  <a:lnTo>
                    <a:pt x="335076" y="15760"/>
                  </a:lnTo>
                  <a:lnTo>
                    <a:pt x="349034" y="4051"/>
                  </a:lnTo>
                  <a:close/>
                </a:path>
                <a:path w="438784" h="467995">
                  <a:moveTo>
                    <a:pt x="438658" y="117500"/>
                  </a:moveTo>
                  <a:lnTo>
                    <a:pt x="434162" y="114795"/>
                  </a:lnTo>
                  <a:lnTo>
                    <a:pt x="416344" y="127152"/>
                  </a:lnTo>
                  <a:lnTo>
                    <a:pt x="386867" y="146354"/>
                  </a:lnTo>
                  <a:lnTo>
                    <a:pt x="353479" y="171208"/>
                  </a:lnTo>
                  <a:lnTo>
                    <a:pt x="325970" y="209143"/>
                  </a:lnTo>
                  <a:lnTo>
                    <a:pt x="320662" y="232740"/>
                  </a:lnTo>
                  <a:lnTo>
                    <a:pt x="327672" y="282702"/>
                  </a:lnTo>
                  <a:lnTo>
                    <a:pt x="351739" y="324523"/>
                  </a:lnTo>
                  <a:lnTo>
                    <a:pt x="387299" y="359168"/>
                  </a:lnTo>
                  <a:lnTo>
                    <a:pt x="428752" y="387604"/>
                  </a:lnTo>
                  <a:lnTo>
                    <a:pt x="433260" y="390309"/>
                  </a:lnTo>
                  <a:lnTo>
                    <a:pt x="438658" y="386715"/>
                  </a:lnTo>
                  <a:lnTo>
                    <a:pt x="438658" y="349338"/>
                  </a:lnTo>
                  <a:lnTo>
                    <a:pt x="435965" y="345732"/>
                  </a:lnTo>
                  <a:lnTo>
                    <a:pt x="432803" y="344385"/>
                  </a:lnTo>
                  <a:lnTo>
                    <a:pt x="406336" y="328218"/>
                  </a:lnTo>
                  <a:lnTo>
                    <a:pt x="385572" y="304888"/>
                  </a:lnTo>
                  <a:lnTo>
                    <a:pt x="372325" y="276656"/>
                  </a:lnTo>
                  <a:lnTo>
                    <a:pt x="368401" y="245795"/>
                  </a:lnTo>
                  <a:lnTo>
                    <a:pt x="374357" y="217030"/>
                  </a:lnTo>
                  <a:lnTo>
                    <a:pt x="387997" y="190881"/>
                  </a:lnTo>
                  <a:lnTo>
                    <a:pt x="408051" y="169456"/>
                  </a:lnTo>
                  <a:lnTo>
                    <a:pt x="433260" y="154863"/>
                  </a:lnTo>
                  <a:lnTo>
                    <a:pt x="436410" y="153517"/>
                  </a:lnTo>
                  <a:lnTo>
                    <a:pt x="438658" y="150355"/>
                  </a:lnTo>
                  <a:lnTo>
                    <a:pt x="438658" y="117500"/>
                  </a:lnTo>
                  <a:close/>
                </a:path>
                <a:path w="438784" h="467995">
                  <a:moveTo>
                    <a:pt x="438658" y="2705"/>
                  </a:moveTo>
                  <a:lnTo>
                    <a:pt x="435508" y="0"/>
                  </a:lnTo>
                  <a:lnTo>
                    <a:pt x="429653" y="0"/>
                  </a:lnTo>
                  <a:lnTo>
                    <a:pt x="376732" y="44564"/>
                  </a:lnTo>
                  <a:lnTo>
                    <a:pt x="302564" y="114350"/>
                  </a:lnTo>
                  <a:lnTo>
                    <a:pt x="274675" y="141973"/>
                  </a:lnTo>
                  <a:lnTo>
                    <a:pt x="249059" y="171538"/>
                  </a:lnTo>
                  <a:lnTo>
                    <a:pt x="227888" y="203936"/>
                  </a:lnTo>
                  <a:lnTo>
                    <a:pt x="212051" y="253314"/>
                  </a:lnTo>
                  <a:lnTo>
                    <a:pt x="212128" y="270560"/>
                  </a:lnTo>
                  <a:lnTo>
                    <a:pt x="229920" y="316966"/>
                  </a:lnTo>
                  <a:lnTo>
                    <a:pt x="263385" y="357441"/>
                  </a:lnTo>
                  <a:lnTo>
                    <a:pt x="317881" y="405384"/>
                  </a:lnTo>
                  <a:lnTo>
                    <a:pt x="364299" y="437210"/>
                  </a:lnTo>
                  <a:lnTo>
                    <a:pt x="399618" y="457466"/>
                  </a:lnTo>
                  <a:lnTo>
                    <a:pt x="419303" y="467283"/>
                  </a:lnTo>
                  <a:lnTo>
                    <a:pt x="421093" y="467283"/>
                  </a:lnTo>
                  <a:lnTo>
                    <a:pt x="421995" y="467741"/>
                  </a:lnTo>
                  <a:lnTo>
                    <a:pt x="422897" y="467283"/>
                  </a:lnTo>
                  <a:lnTo>
                    <a:pt x="428307" y="466839"/>
                  </a:lnTo>
                  <a:lnTo>
                    <a:pt x="434162" y="466839"/>
                  </a:lnTo>
                  <a:lnTo>
                    <a:pt x="438658" y="462330"/>
                  </a:lnTo>
                  <a:lnTo>
                    <a:pt x="438658" y="451980"/>
                  </a:lnTo>
                  <a:lnTo>
                    <a:pt x="435965" y="447484"/>
                  </a:lnTo>
                  <a:lnTo>
                    <a:pt x="432358" y="445681"/>
                  </a:lnTo>
                  <a:lnTo>
                    <a:pt x="431914" y="445681"/>
                  </a:lnTo>
                  <a:lnTo>
                    <a:pt x="405066" y="430390"/>
                  </a:lnTo>
                  <a:lnTo>
                    <a:pt x="354076" y="395605"/>
                  </a:lnTo>
                  <a:lnTo>
                    <a:pt x="303999" y="341350"/>
                  </a:lnTo>
                  <a:lnTo>
                    <a:pt x="284200" y="302780"/>
                  </a:lnTo>
                  <a:lnTo>
                    <a:pt x="273532" y="261264"/>
                  </a:lnTo>
                  <a:lnTo>
                    <a:pt x="273939" y="218795"/>
                  </a:lnTo>
                  <a:lnTo>
                    <a:pt x="287337" y="177380"/>
                  </a:lnTo>
                  <a:lnTo>
                    <a:pt x="315544" y="140233"/>
                  </a:lnTo>
                  <a:lnTo>
                    <a:pt x="351904" y="111874"/>
                  </a:lnTo>
                  <a:lnTo>
                    <a:pt x="390880" y="86207"/>
                  </a:lnTo>
                  <a:lnTo>
                    <a:pt x="426948" y="57175"/>
                  </a:lnTo>
                  <a:lnTo>
                    <a:pt x="438658" y="32410"/>
                  </a:lnTo>
                  <a:lnTo>
                    <a:pt x="438658" y="2705"/>
                  </a:lnTo>
                  <a:close/>
                </a:path>
              </a:pathLst>
            </a:custGeom>
            <a:solidFill>
              <a:srgbClr val="F9C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9199" y="483356"/>
              <a:ext cx="66514" cy="70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985628" y="286508"/>
            <a:ext cx="886060" cy="33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07807" y="286451"/>
            <a:ext cx="311178" cy="33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48488" y="856233"/>
            <a:ext cx="11315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Arial"/>
                <a:cs typeface="Arial"/>
              </a:rPr>
              <a:t>Los </a:t>
            </a:r>
            <a:r>
              <a:rPr dirty="0" sz="1400">
                <a:latin typeface="Arial"/>
                <a:cs typeface="Arial"/>
              </a:rPr>
              <a:t>roles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son: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676" y="941817"/>
            <a:ext cx="9069705" cy="4201795"/>
            <a:chOff x="74676" y="941817"/>
            <a:chExt cx="9069705" cy="4201795"/>
          </a:xfrm>
        </p:grpSpPr>
        <p:sp>
          <p:nvSpPr>
            <p:cNvPr id="12" name="object 12"/>
            <p:cNvSpPr/>
            <p:nvPr/>
          </p:nvSpPr>
          <p:spPr>
            <a:xfrm>
              <a:off x="5893308" y="2415501"/>
              <a:ext cx="3250691" cy="22023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88379" y="2610611"/>
              <a:ext cx="2878835" cy="16322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4676" y="941817"/>
              <a:ext cx="6161532" cy="42016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9747" y="1136903"/>
              <a:ext cx="5591556" cy="3657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193280" y="1074419"/>
              <a:ext cx="1045464" cy="14066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64705" y="1045844"/>
              <a:ext cx="1102995" cy="1464310"/>
            </a:xfrm>
            <a:custGeom>
              <a:avLst/>
              <a:gdLst/>
              <a:ahLst/>
              <a:cxnLst/>
              <a:rect l="l" t="t" r="r" b="b"/>
              <a:pathLst>
                <a:path w="1102995" h="1464310">
                  <a:moveTo>
                    <a:pt x="0" y="1463802"/>
                  </a:moveTo>
                  <a:lnTo>
                    <a:pt x="1102614" y="1463802"/>
                  </a:lnTo>
                  <a:lnTo>
                    <a:pt x="1102614" y="0"/>
                  </a:lnTo>
                  <a:lnTo>
                    <a:pt x="0" y="0"/>
                  </a:lnTo>
                  <a:lnTo>
                    <a:pt x="0" y="1463802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024" y="886459"/>
            <a:ext cx="4416425" cy="28022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972819" marR="635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C7102D"/>
                </a:solidFill>
                <a:latin typeface="Arial"/>
                <a:cs typeface="Arial"/>
              </a:rPr>
              <a:t>Momento </a:t>
            </a:r>
            <a:r>
              <a:rPr dirty="0" sz="1400" spc="-10" b="1">
                <a:solidFill>
                  <a:srgbClr val="C7102D"/>
                </a:solidFill>
                <a:latin typeface="Arial"/>
                <a:cs typeface="Arial"/>
              </a:rPr>
              <a:t>3. </a:t>
            </a:r>
            <a:r>
              <a:rPr dirty="0" sz="1400" spc="-5">
                <a:latin typeface="Arial"/>
                <a:cs typeface="Arial"/>
              </a:rPr>
              <a:t>En esta etapa </a:t>
            </a:r>
            <a:r>
              <a:rPr dirty="0" sz="1400" spc="-10">
                <a:latin typeface="Arial"/>
                <a:cs typeface="Arial"/>
              </a:rPr>
              <a:t>es </a:t>
            </a:r>
            <a:r>
              <a:rPr dirty="0" sz="1400" spc="-5">
                <a:latin typeface="Arial"/>
                <a:cs typeface="Arial"/>
              </a:rPr>
              <a:t>donde  generamos posibles soluciones </a:t>
            </a:r>
            <a:r>
              <a:rPr dirty="0" sz="1400" spc="-15">
                <a:latin typeface="Arial"/>
                <a:cs typeface="Arial"/>
              </a:rPr>
              <a:t>al  </a:t>
            </a:r>
            <a:r>
              <a:rPr dirty="0" sz="1400">
                <a:latin typeface="Arial"/>
                <a:cs typeface="Arial"/>
              </a:rPr>
              <a:t>problema </a:t>
            </a:r>
            <a:r>
              <a:rPr dirty="0" sz="1400" spc="-5">
                <a:latin typeface="Arial"/>
                <a:cs typeface="Arial"/>
              </a:rPr>
              <a:t>descubierto en </a:t>
            </a:r>
            <a:r>
              <a:rPr dirty="0" sz="1400">
                <a:latin typeface="Arial"/>
                <a:cs typeface="Arial"/>
              </a:rPr>
              <a:t>la etapa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Definir.</a:t>
            </a:r>
            <a:endParaRPr sz="1400">
              <a:latin typeface="Arial"/>
              <a:cs typeface="Arial"/>
            </a:endParaRPr>
          </a:p>
          <a:p>
            <a:pPr algn="just" marL="972819" marR="5080">
              <a:lnSpc>
                <a:spcPts val="1670"/>
              </a:lnSpc>
              <a:spcBef>
                <a:spcPts val="65"/>
              </a:spcBef>
            </a:pPr>
            <a:r>
              <a:rPr dirty="0" sz="1400">
                <a:latin typeface="Arial"/>
                <a:cs typeface="Arial"/>
              </a:rPr>
              <a:t>Estas </a:t>
            </a:r>
            <a:r>
              <a:rPr dirty="0" sz="1400" spc="-5">
                <a:latin typeface="Arial"/>
                <a:cs typeface="Arial"/>
              </a:rPr>
              <a:t>ideas deben tener como propósito  </a:t>
            </a:r>
            <a:r>
              <a:rPr dirty="0" sz="1400">
                <a:latin typeface="Arial"/>
                <a:cs typeface="Arial"/>
              </a:rPr>
              <a:t>esencial </a:t>
            </a:r>
            <a:r>
              <a:rPr dirty="0" sz="1400" spc="-5">
                <a:latin typeface="Arial"/>
                <a:cs typeface="Arial"/>
              </a:rPr>
              <a:t>el </a:t>
            </a:r>
            <a:r>
              <a:rPr dirty="0" sz="1400">
                <a:latin typeface="Arial"/>
                <a:cs typeface="Arial"/>
              </a:rPr>
              <a:t>cuidado y preservación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del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20"/>
              </a:spcBef>
            </a:pPr>
            <a:r>
              <a:rPr dirty="0" sz="1400">
                <a:latin typeface="Arial"/>
                <a:cs typeface="Arial"/>
              </a:rPr>
              <a:t>medio </a:t>
            </a:r>
            <a:r>
              <a:rPr dirty="0" sz="1400" spc="-5">
                <a:latin typeface="Arial"/>
                <a:cs typeface="Arial"/>
              </a:rPr>
              <a:t>ambiente con ayuda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tecnología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teniendo  como guía fundamental </a:t>
            </a:r>
            <a:r>
              <a:rPr dirty="0" sz="1400" spc="-10">
                <a:latin typeface="Arial"/>
                <a:cs typeface="Arial"/>
              </a:rPr>
              <a:t>los </a:t>
            </a:r>
            <a:r>
              <a:rPr dirty="0" sz="1400" spc="-5">
                <a:latin typeface="Arial"/>
                <a:cs typeface="Arial"/>
              </a:rPr>
              <a:t>Objetivos </a:t>
            </a:r>
            <a:r>
              <a:rPr dirty="0" sz="140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Desarrollo  Sostenible </a:t>
            </a:r>
            <a:r>
              <a:rPr dirty="0" sz="1400">
                <a:latin typeface="Arial"/>
                <a:cs typeface="Arial"/>
              </a:rPr>
              <a:t>– ODS, su </a:t>
            </a:r>
            <a:r>
              <a:rPr dirty="0" sz="1400" spc="-5">
                <a:latin typeface="Arial"/>
                <a:cs typeface="Arial"/>
              </a:rPr>
              <a:t>importancia </a:t>
            </a:r>
            <a:r>
              <a:rPr dirty="0" sz="1400" spc="-10">
                <a:latin typeface="Arial"/>
                <a:cs typeface="Arial"/>
              </a:rPr>
              <a:t>para </a:t>
            </a:r>
            <a:r>
              <a:rPr dirty="0" sz="1400" spc="-5">
                <a:latin typeface="Arial"/>
                <a:cs typeface="Arial"/>
              </a:rPr>
              <a:t>el crecimiento </a:t>
            </a:r>
            <a:r>
              <a:rPr dirty="0" sz="1400">
                <a:latin typeface="Arial"/>
                <a:cs typeface="Arial"/>
              </a:rPr>
              <a:t>y  </a:t>
            </a:r>
            <a:r>
              <a:rPr dirty="0" sz="1400" spc="-5">
                <a:latin typeface="Arial"/>
                <a:cs typeface="Arial"/>
              </a:rPr>
              <a:t>avance de </a:t>
            </a:r>
            <a:r>
              <a:rPr dirty="0" sz="1400">
                <a:latin typeface="Arial"/>
                <a:cs typeface="Arial"/>
              </a:rPr>
              <a:t>la sociedad desde sus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territorios.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Para el </a:t>
            </a:r>
            <a:r>
              <a:rPr dirty="0" sz="1400">
                <a:latin typeface="Arial"/>
                <a:cs typeface="Arial"/>
              </a:rPr>
              <a:t>Desarrollo </a:t>
            </a:r>
            <a:r>
              <a:rPr dirty="0" sz="1400" spc="-5">
                <a:latin typeface="Arial"/>
                <a:cs typeface="Arial"/>
              </a:rPr>
              <a:t>de </a:t>
            </a:r>
            <a:r>
              <a:rPr dirty="0" sz="1400">
                <a:latin typeface="Arial"/>
                <a:cs typeface="Arial"/>
              </a:rPr>
              <a:t>este </a:t>
            </a:r>
            <a:r>
              <a:rPr dirty="0" sz="1400" spc="-5">
                <a:latin typeface="Arial"/>
                <a:cs typeface="Arial"/>
              </a:rPr>
              <a:t>proyecto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trabajaron:</a:t>
            </a:r>
            <a:endParaRPr sz="1400">
              <a:latin typeface="Arial"/>
              <a:cs typeface="Arial"/>
            </a:endParaRPr>
          </a:p>
          <a:p>
            <a:pPr marL="1219835" marR="1049655">
              <a:lnSpc>
                <a:spcPct val="100000"/>
              </a:lnSpc>
              <a:spcBef>
                <a:spcPts val="1125"/>
              </a:spcBef>
              <a:tabLst>
                <a:tab pos="1850389" algn="l"/>
                <a:tab pos="2000250" algn="l"/>
                <a:tab pos="2214880" algn="l"/>
                <a:tab pos="2320290" algn="l"/>
                <a:tab pos="2873375" algn="l"/>
                <a:tab pos="3131185" algn="l"/>
              </a:tabLst>
            </a:pP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od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n 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po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ar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1400" spc="5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	</a:t>
            </a: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400" spc="-20">
                <a:solidFill>
                  <a:srgbClr val="212121"/>
                </a:solidFill>
                <a:latin typeface="Arial"/>
                <a:cs typeface="Arial"/>
              </a:rPr>
              <a:t>x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o,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ie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363" y="3876243"/>
            <a:ext cx="11988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oportunidades.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7363" y="3662248"/>
            <a:ext cx="216344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488950" algn="l"/>
                <a:tab pos="1359535" algn="l"/>
              </a:tabLst>
            </a:pP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los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os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z="1400" spc="-2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dirty="0" sz="1400" spc="-2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z="1400" spc="-15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7363" y="4089603"/>
            <a:ext cx="216408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somos iguales, </a:t>
            </a:r>
            <a:r>
              <a:rPr dirty="0" sz="1400" spc="-10">
                <a:solidFill>
                  <a:srgbClr val="212121"/>
                </a:solidFill>
                <a:latin typeface="Arial"/>
                <a:cs typeface="Arial"/>
              </a:rPr>
              <a:t>no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importa 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si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somos niños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o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niñas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y  </a:t>
            </a:r>
            <a:r>
              <a:rPr dirty="0" sz="1400" spc="-5">
                <a:solidFill>
                  <a:srgbClr val="212121"/>
                </a:solidFill>
                <a:latin typeface="Arial"/>
                <a:cs typeface="Arial"/>
              </a:rPr>
              <a:t>todos tenemos derecho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a  jugar, aprender y</a:t>
            </a:r>
            <a:r>
              <a:rPr dirty="0" sz="1400" spc="-1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12121"/>
                </a:solidFill>
                <a:latin typeface="Arial"/>
                <a:cs typeface="Arial"/>
              </a:rPr>
              <a:t>crecer.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871" y="3931920"/>
            <a:ext cx="1309116" cy="1091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754879" y="1746504"/>
            <a:ext cx="1374775" cy="1416050"/>
            <a:chOff x="4754879" y="1746504"/>
            <a:chExt cx="1374775" cy="1416050"/>
          </a:xfrm>
        </p:grpSpPr>
        <p:sp>
          <p:nvSpPr>
            <p:cNvPr id="8" name="object 8"/>
            <p:cNvSpPr/>
            <p:nvPr/>
          </p:nvSpPr>
          <p:spPr>
            <a:xfrm>
              <a:off x="4754879" y="1746504"/>
              <a:ext cx="1374648" cy="14156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49951" y="1941576"/>
              <a:ext cx="804672" cy="845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008380" marR="5080">
              <a:lnSpc>
                <a:spcPct val="100400"/>
              </a:lnSpc>
              <a:spcBef>
                <a:spcPts val="95"/>
              </a:spcBef>
            </a:pPr>
            <a:r>
              <a:rPr dirty="0" spc="-5">
                <a:solidFill>
                  <a:srgbClr val="1F1F1F"/>
                </a:solidFill>
                <a:latin typeface="Carlito"/>
                <a:cs typeface="Carlito"/>
              </a:rPr>
              <a:t>Busca </a:t>
            </a:r>
            <a:r>
              <a:rPr dirty="0">
                <a:solidFill>
                  <a:srgbClr val="1F1F1F"/>
                </a:solidFill>
                <a:latin typeface="Carlito"/>
                <a:cs typeface="Carlito"/>
              </a:rPr>
              <a:t>tomar </a:t>
            </a:r>
            <a:r>
              <a:rPr dirty="0" spc="-5">
                <a:solidFill>
                  <a:srgbClr val="1F1F1F"/>
                </a:solidFill>
                <a:latin typeface="Carlito"/>
                <a:cs typeface="Carlito"/>
              </a:rPr>
              <a:t>medidas urgentes </a:t>
            </a:r>
            <a:r>
              <a:rPr dirty="0">
                <a:solidFill>
                  <a:srgbClr val="1F1F1F"/>
                </a:solidFill>
                <a:latin typeface="Carlito"/>
                <a:cs typeface="Carlito"/>
              </a:rPr>
              <a:t>para  </a:t>
            </a:r>
            <a:r>
              <a:rPr dirty="0" spc="-5">
                <a:solidFill>
                  <a:srgbClr val="1F1F1F"/>
                </a:solidFill>
                <a:latin typeface="Carlito"/>
                <a:cs typeface="Carlito"/>
              </a:rPr>
              <a:t>combatir el cambio climático </a:t>
            </a:r>
            <a:r>
              <a:rPr dirty="0">
                <a:solidFill>
                  <a:srgbClr val="1F1F1F"/>
                </a:solidFill>
                <a:latin typeface="Carlito"/>
                <a:cs typeface="Carlito"/>
              </a:rPr>
              <a:t>y sus  efectos. </a:t>
            </a:r>
            <a:r>
              <a:rPr dirty="0" spc="-5"/>
              <a:t>Esto está causando </a:t>
            </a:r>
            <a:r>
              <a:rPr dirty="0" spc="-10"/>
              <a:t>muchos  </a:t>
            </a:r>
            <a:r>
              <a:rPr dirty="0" spc="-5"/>
              <a:t>problemas, </a:t>
            </a:r>
            <a:r>
              <a:rPr dirty="0"/>
              <a:t>como </a:t>
            </a:r>
            <a:r>
              <a:rPr dirty="0" spc="-5"/>
              <a:t>el aumento del nivel  del </a:t>
            </a:r>
            <a:r>
              <a:rPr dirty="0" spc="-10"/>
              <a:t>mar, </a:t>
            </a:r>
            <a:r>
              <a:rPr dirty="0" spc="-5"/>
              <a:t>las sequías </a:t>
            </a:r>
            <a:r>
              <a:rPr dirty="0"/>
              <a:t>y las  </a:t>
            </a:r>
            <a:r>
              <a:rPr dirty="0" spc="-5"/>
              <a:t>inundaciones. </a:t>
            </a:r>
            <a:r>
              <a:rPr dirty="0" spc="-10"/>
              <a:t>Reducir </a:t>
            </a:r>
            <a:r>
              <a:rPr dirty="0"/>
              <a:t>la </a:t>
            </a:r>
            <a:r>
              <a:rPr dirty="0" spc="-5"/>
              <a:t>huella </a:t>
            </a:r>
            <a:r>
              <a:rPr dirty="0" spc="-15"/>
              <a:t>de  </a:t>
            </a:r>
            <a:r>
              <a:rPr dirty="0" spc="-5"/>
              <a:t>carbono </a:t>
            </a:r>
            <a:r>
              <a:rPr dirty="0"/>
              <a:t>y </a:t>
            </a:r>
            <a:r>
              <a:rPr dirty="0" spc="-10"/>
              <a:t>de </a:t>
            </a:r>
            <a:r>
              <a:rPr dirty="0" spc="-5"/>
              <a:t>esta forma reducir las  emisiones de gases de efecto  invernadero.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/>
          </a:p>
          <a:p>
            <a:pPr algn="just" marL="12700" marR="207645">
              <a:lnSpc>
                <a:spcPct val="100499"/>
              </a:lnSpc>
            </a:pPr>
            <a:r>
              <a:rPr dirty="0">
                <a:solidFill>
                  <a:srgbClr val="1F1F1F"/>
                </a:solidFill>
                <a:latin typeface="Carlito"/>
                <a:cs typeface="Carlito"/>
              </a:rPr>
              <a:t>La energía </a:t>
            </a:r>
            <a:r>
              <a:rPr dirty="0" spc="-5">
                <a:solidFill>
                  <a:srgbClr val="1F1F1F"/>
                </a:solidFill>
                <a:latin typeface="Carlito"/>
                <a:cs typeface="Carlito"/>
              </a:rPr>
              <a:t>es </a:t>
            </a:r>
            <a:r>
              <a:rPr dirty="0">
                <a:solidFill>
                  <a:srgbClr val="1F1F1F"/>
                </a:solidFill>
                <a:latin typeface="Carlito"/>
                <a:cs typeface="Carlito"/>
              </a:rPr>
              <a:t>importante para nuestra vida. </a:t>
            </a:r>
            <a:r>
              <a:rPr dirty="0" spc="-10"/>
              <a:t>El ODS  </a:t>
            </a:r>
            <a:r>
              <a:rPr dirty="0"/>
              <a:t>7 </a:t>
            </a:r>
            <a:r>
              <a:rPr dirty="0" spc="-5"/>
              <a:t>busca garantizar que todos tengan acceso </a:t>
            </a:r>
            <a:r>
              <a:rPr dirty="0"/>
              <a:t>a  </a:t>
            </a:r>
            <a:r>
              <a:rPr dirty="0" spc="-5"/>
              <a:t>energía asequible </a:t>
            </a:r>
            <a:r>
              <a:rPr dirty="0"/>
              <a:t>y </a:t>
            </a:r>
            <a:r>
              <a:rPr dirty="0" spc="-5"/>
              <a:t>no </a:t>
            </a:r>
            <a:r>
              <a:rPr dirty="0" spc="-10"/>
              <a:t>contaminante, </a:t>
            </a:r>
            <a:r>
              <a:rPr dirty="0" spc="-5"/>
              <a:t>por  </a:t>
            </a:r>
            <a:r>
              <a:rPr dirty="0"/>
              <a:t>ejemplo </a:t>
            </a:r>
            <a:r>
              <a:rPr dirty="0" spc="-10"/>
              <a:t>usar </a:t>
            </a:r>
            <a:r>
              <a:rPr dirty="0" spc="-5"/>
              <a:t>energías renovables, como </a:t>
            </a:r>
            <a:r>
              <a:rPr dirty="0" spc="-15"/>
              <a:t>la  </a:t>
            </a:r>
            <a:r>
              <a:rPr dirty="0"/>
              <a:t>energía solar y </a:t>
            </a:r>
            <a:r>
              <a:rPr dirty="0" spc="-5"/>
              <a:t>la </a:t>
            </a:r>
            <a:r>
              <a:rPr dirty="0"/>
              <a:t>energía</a:t>
            </a:r>
            <a:r>
              <a:rPr dirty="0" spc="-145"/>
              <a:t> </a:t>
            </a:r>
            <a:r>
              <a:rPr dirty="0"/>
              <a:t>eólica.</a:t>
            </a:r>
          </a:p>
        </p:txBody>
      </p:sp>
      <p:sp>
        <p:nvSpPr>
          <p:cNvPr id="11" name="object 11"/>
          <p:cNvSpPr/>
          <p:nvPr/>
        </p:nvSpPr>
        <p:spPr>
          <a:xfrm>
            <a:off x="3953255" y="4204715"/>
            <a:ext cx="2705861" cy="930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46122" y="220471"/>
            <a:ext cx="464312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0"/>
              <a:t>Solución </a:t>
            </a:r>
            <a:r>
              <a:rPr dirty="0" spc="-145"/>
              <a:t>del</a:t>
            </a:r>
            <a:r>
              <a:rPr dirty="0" spc="-375"/>
              <a:t> </a:t>
            </a:r>
            <a:r>
              <a:rPr dirty="0" spc="-170"/>
              <a:t>problema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2023-11-08T05:29:29Z</dcterms:created>
  <dcterms:modified xsi:type="dcterms:W3CDTF">2023-11-08T05:29:29Z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2023-11-08T00:00:00Z</vt:filetime>
  </property>
</Properties>
</file>